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76" r:id="rId4"/>
    <p:sldId id="280" r:id="rId5"/>
    <p:sldId id="264" r:id="rId6"/>
    <p:sldId id="266" r:id="rId7"/>
    <p:sldId id="267" r:id="rId8"/>
    <p:sldId id="268" r:id="rId9"/>
    <p:sldId id="270" r:id="rId10"/>
    <p:sldId id="275" r:id="rId11"/>
    <p:sldId id="273" r:id="rId12"/>
    <p:sldId id="274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6"/>
    <a:srgbClr val="18476F"/>
    <a:srgbClr val="6600CC"/>
    <a:srgbClr val="BBB1B0"/>
    <a:srgbClr val="224281"/>
    <a:srgbClr val="372B2A"/>
    <a:srgbClr val="154889"/>
    <a:srgbClr val="292929"/>
    <a:srgbClr val="66625F"/>
    <a:srgbClr val="D6C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Horas de reunião / Workshops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160</c:v>
                </c:pt>
                <c:pt idx="1">
                  <c:v>399</c:v>
                </c:pt>
                <c:pt idx="2">
                  <c:v>504</c:v>
                </c:pt>
                <c:pt idx="3">
                  <c:v>503</c:v>
                </c:pt>
                <c:pt idx="4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F-4C7D-9502-FDA2DF091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25760"/>
        <c:axId val="121527680"/>
      </c:barChart>
      <c:catAx>
        <c:axId val="12152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527680"/>
        <c:crosses val="autoZero"/>
        <c:auto val="1"/>
        <c:lblAlgn val="ctr"/>
        <c:lblOffset val="100"/>
        <c:noMultiLvlLbl val="0"/>
      </c:catAx>
      <c:valAx>
        <c:axId val="12152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5257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b="0" dirty="0" err="1">
                <a:solidFill>
                  <a:schemeClr val="bg2">
                    <a:lumMod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Visitas</a:t>
            </a:r>
            <a:r>
              <a:rPr lang="en-US" sz="2800" b="0" dirty="0">
                <a:solidFill>
                  <a:schemeClr val="bg2">
                    <a:lumMod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2800" b="0" dirty="0" err="1">
                <a:solidFill>
                  <a:schemeClr val="bg2">
                    <a:lumMod val="2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técnicas</a:t>
            </a:r>
            <a:endParaRPr lang="en-US" sz="2800" b="0" dirty="0">
              <a:solidFill>
                <a:schemeClr val="bg2">
                  <a:lumMod val="25000"/>
                </a:schemeClr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Visitas técnicas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18</c:v>
                </c:pt>
                <c:pt idx="1">
                  <c:v>39</c:v>
                </c:pt>
                <c:pt idx="2">
                  <c:v>43</c:v>
                </c:pt>
                <c:pt idx="3">
                  <c:v>74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6-49CB-B2D0-B2111A3B1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466880"/>
        <c:axId val="125472768"/>
      </c:barChart>
      <c:catAx>
        <c:axId val="12546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72768"/>
        <c:crosses val="autoZero"/>
        <c:auto val="1"/>
        <c:lblAlgn val="ctr"/>
        <c:lblOffset val="100"/>
        <c:noMultiLvlLbl val="0"/>
      </c:catAx>
      <c:valAx>
        <c:axId val="12547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4668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Visitas técnicas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6</c:v>
                </c:pt>
                <c:pt idx="1">
                  <c:v>17</c:v>
                </c:pt>
                <c:pt idx="2">
                  <c:v>29</c:v>
                </c:pt>
                <c:pt idx="3">
                  <c:v>50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6-49CB-B2D0-B2111A3B1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703680"/>
        <c:axId val="125705216"/>
      </c:barChart>
      <c:catAx>
        <c:axId val="12570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705216"/>
        <c:crosses val="autoZero"/>
        <c:auto val="1"/>
        <c:lblAlgn val="ctr"/>
        <c:lblOffset val="100"/>
        <c:noMultiLvlLbl val="0"/>
      </c:catAx>
      <c:valAx>
        <c:axId val="1257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7036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Planilha1!$A$2:$A$6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17</c:v>
                </c:pt>
                <c:pt idx="3">
                  <c:v>39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7-4C06-BBD4-BD22FFCAB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590080"/>
        <c:axId val="136591616"/>
      </c:barChart>
      <c:catAx>
        <c:axId val="136590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591616"/>
        <c:crosses val="autoZero"/>
        <c:auto val="1"/>
        <c:lblAlgn val="ctr"/>
        <c:lblOffset val="100"/>
        <c:noMultiLvlLbl val="0"/>
      </c:catAx>
      <c:valAx>
        <c:axId val="1365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5900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Planilha1!$A$2:$A$26</c:f>
              <c:strCache>
                <c:ptCount val="25"/>
                <c:pt idx="0">
                  <c:v>ABC</c:v>
                </c:pt>
                <c:pt idx="1">
                  <c:v>ARARAQUARA</c:v>
                </c:pt>
                <c:pt idx="2">
                  <c:v>BAHIA</c:v>
                </c:pt>
                <c:pt idx="3">
                  <c:v>BELEM</c:v>
                </c:pt>
                <c:pt idx="4">
                  <c:v>BELO HORIZONTE</c:v>
                </c:pt>
                <c:pt idx="5">
                  <c:v>CAMPINAS</c:v>
                </c:pt>
                <c:pt idx="6">
                  <c:v>CASCAVEL</c:v>
                </c:pt>
                <c:pt idx="7">
                  <c:v>CENTRO OESTE MINEIRO</c:v>
                </c:pt>
                <c:pt idx="8">
                  <c:v>CURITIBA</c:v>
                </c:pt>
                <c:pt idx="9">
                  <c:v>ESPÍRITO SANTO</c:v>
                </c:pt>
                <c:pt idx="10">
                  <c:v>FORTALEZA</c:v>
                </c:pt>
                <c:pt idx="11">
                  <c:v>JOINVILLE</c:v>
                </c:pt>
                <c:pt idx="12">
                  <c:v>LONDRINA</c:v>
                </c:pt>
                <c:pt idx="13">
                  <c:v>MARINGÁ</c:v>
                </c:pt>
                <c:pt idx="14">
                  <c:v>PORTO ALEGRE</c:v>
                </c:pt>
                <c:pt idx="15">
                  <c:v>PORTO FERREIRA</c:v>
                </c:pt>
                <c:pt idx="16">
                  <c:v>RIO DE JANEIRO</c:v>
                </c:pt>
                <c:pt idx="17">
                  <c:v>SANTOS</c:v>
                </c:pt>
                <c:pt idx="18">
                  <c:v>SÃO JOSÉ DO RIO PRETO</c:v>
                </c:pt>
                <c:pt idx="19">
                  <c:v>SOROCABA</c:v>
                </c:pt>
                <c:pt idx="20">
                  <c:v>SÃO PAULO</c:v>
                </c:pt>
                <c:pt idx="21">
                  <c:v>SUL DE SC</c:v>
                </c:pt>
                <c:pt idx="22">
                  <c:v>URUGUAIANA</c:v>
                </c:pt>
                <c:pt idx="23">
                  <c:v>VALE DO PARAÍBA</c:v>
                </c:pt>
                <c:pt idx="24">
                  <c:v>VIDEIRA</c:v>
                </c:pt>
              </c:strCache>
            </c:strRef>
          </c:cat>
          <c:val>
            <c:numRef>
              <c:f>Planilha1!$B$2:$B$26</c:f>
              <c:numCache>
                <c:formatCode>General</c:formatCode>
                <c:ptCount val="2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10</c:v>
                </c:pt>
                <c:pt idx="6">
                  <c:v>23</c:v>
                </c:pt>
                <c:pt idx="7">
                  <c:v>6</c:v>
                </c:pt>
                <c:pt idx="8">
                  <c:v>18</c:v>
                </c:pt>
                <c:pt idx="9">
                  <c:v>5</c:v>
                </c:pt>
                <c:pt idx="10">
                  <c:v>0</c:v>
                </c:pt>
                <c:pt idx="11">
                  <c:v>4</c:v>
                </c:pt>
                <c:pt idx="12">
                  <c:v>2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10</c:v>
                </c:pt>
                <c:pt idx="17">
                  <c:v>1</c:v>
                </c:pt>
                <c:pt idx="18">
                  <c:v>3</c:v>
                </c:pt>
                <c:pt idx="19">
                  <c:v>5</c:v>
                </c:pt>
                <c:pt idx="20">
                  <c:v>29</c:v>
                </c:pt>
                <c:pt idx="21">
                  <c:v>45</c:v>
                </c:pt>
                <c:pt idx="22">
                  <c:v>5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7-4C06-BBD4-BD22FFCAB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57952"/>
        <c:axId val="136959488"/>
      </c:barChart>
      <c:catAx>
        <c:axId val="1369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959488"/>
        <c:crosses val="autoZero"/>
        <c:auto val="1"/>
        <c:lblAlgn val="ctr"/>
        <c:lblOffset val="100"/>
        <c:noMultiLvlLbl val="0"/>
      </c:catAx>
      <c:valAx>
        <c:axId val="13695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9579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image" Target="../media/image7.JP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F9B7C-5149-4D90-920E-53D820213DC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16F7345-0FA4-471F-97F0-092C12F573F9}">
      <dgm:prSet phldrT="[Texto]"/>
      <dgm:spPr/>
      <dgm:t>
        <a:bodyPr/>
        <a:lstStyle/>
        <a:p>
          <a:r>
            <a:rPr lang="pt-BR" dirty="0"/>
            <a:t>  </a:t>
          </a:r>
        </a:p>
      </dgm:t>
    </dgm:pt>
    <dgm:pt modelId="{90A03DCA-477A-4506-A63A-0C0B939ADA81}" type="sibTrans" cxnId="{F8FC2E30-54EE-4BD5-8C22-63C6BDE941A7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4DCE203E-A6EC-44C8-A66D-9CEC93BCAB5F}" type="parTrans" cxnId="{F8FC2E30-54EE-4BD5-8C22-63C6BDE941A7}">
      <dgm:prSet/>
      <dgm:spPr/>
      <dgm:t>
        <a:bodyPr/>
        <a:lstStyle/>
        <a:p>
          <a:endParaRPr lang="pt-BR"/>
        </a:p>
      </dgm:t>
    </dgm:pt>
    <dgm:pt modelId="{A5BFD92E-923C-4C1C-AAB0-0F341C0FD9E2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B637E705-D579-48E9-B2E9-082074BF923B}" type="parTrans" cxnId="{FC145C53-B5C8-4762-B955-90B31AC4B10C}">
      <dgm:prSet/>
      <dgm:spPr/>
      <dgm:t>
        <a:bodyPr/>
        <a:lstStyle/>
        <a:p>
          <a:endParaRPr lang="pt-BR"/>
        </a:p>
      </dgm:t>
    </dgm:pt>
    <dgm:pt modelId="{CE7F7C4B-C4F0-4728-AB9C-F75E1739559C}" type="sibTrans" cxnId="{FC145C53-B5C8-4762-B955-90B31AC4B10C}">
      <dgm:prSet/>
      <dgm:spPr>
        <a:blipFill dpi="0"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76200"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AA0AC1C5-7B4D-4181-AF4E-5CFF308C2862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936A8782-30B7-4301-AC23-655D8DBD0B7B}" type="parTrans" cxnId="{6D10B285-3AC7-450E-B768-538EC1F4A708}">
      <dgm:prSet/>
      <dgm:spPr/>
      <dgm:t>
        <a:bodyPr/>
        <a:lstStyle/>
        <a:p>
          <a:endParaRPr lang="pt-BR"/>
        </a:p>
      </dgm:t>
    </dgm:pt>
    <dgm:pt modelId="{8D033479-A188-44FB-9231-3B0D9B737D82}" type="sibTrans" cxnId="{6D10B285-3AC7-450E-B768-538EC1F4A708}">
      <dgm:prSet/>
      <dgm:spPr>
        <a:blipFill dpi="0"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76200"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3DF3E756-E835-4E11-A344-A5F7736DDCC6}">
      <dgm:prSet phldrT="[Texto]"/>
      <dgm:spPr/>
      <dgm:t>
        <a:bodyPr/>
        <a:lstStyle/>
        <a:p>
          <a:r>
            <a:rPr lang="pt-BR" dirty="0"/>
            <a:t>  </a:t>
          </a:r>
        </a:p>
      </dgm:t>
    </dgm:pt>
    <dgm:pt modelId="{32CC5895-562B-4E98-ACC1-146BBACDE7CF}" type="parTrans" cxnId="{B5A42F61-3724-484E-A368-68D13535D6A7}">
      <dgm:prSet/>
      <dgm:spPr/>
      <dgm:t>
        <a:bodyPr/>
        <a:lstStyle/>
        <a:p>
          <a:endParaRPr lang="pt-BR"/>
        </a:p>
      </dgm:t>
    </dgm:pt>
    <dgm:pt modelId="{4D8C1406-6327-4942-8FB3-299DDB4E0CFE}" type="sibTrans" cxnId="{B5A42F61-3724-484E-A368-68D13535D6A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76200"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pt-BR"/>
        </a:p>
      </dgm:t>
    </dgm:pt>
    <dgm:pt modelId="{A935E083-25B4-4BFB-A411-6AEC30E53B60}" type="pres">
      <dgm:prSet presAssocID="{428F9B7C-5149-4D90-920E-53D820213DC7}" presName="Name0" presStyleCnt="0">
        <dgm:presLayoutVars>
          <dgm:chMax val="7"/>
          <dgm:chPref val="7"/>
          <dgm:dir/>
        </dgm:presLayoutVars>
      </dgm:prSet>
      <dgm:spPr/>
    </dgm:pt>
    <dgm:pt modelId="{5122DCF4-0EE2-44AE-BE26-8463639F16EB}" type="pres">
      <dgm:prSet presAssocID="{428F9B7C-5149-4D90-920E-53D820213DC7}" presName="Name1" presStyleCnt="0"/>
      <dgm:spPr/>
    </dgm:pt>
    <dgm:pt modelId="{AA988866-D6B5-44C9-934A-BB42DEB41607}" type="pres">
      <dgm:prSet presAssocID="{CE7F7C4B-C4F0-4728-AB9C-F75E1739559C}" presName="picture_1" presStyleCnt="0"/>
      <dgm:spPr/>
    </dgm:pt>
    <dgm:pt modelId="{55C21FF5-EE35-43BA-BFD9-C4E530F7F948}" type="pres">
      <dgm:prSet presAssocID="{CE7F7C4B-C4F0-4728-AB9C-F75E1739559C}" presName="pictureRepeatNode" presStyleLbl="alignImgPlace1" presStyleIdx="0" presStyleCnt="4" custScaleX="33087" custScaleY="35095" custLinFactX="8124" custLinFactNeighborX="100000" custLinFactNeighborY="40241"/>
      <dgm:spPr/>
    </dgm:pt>
    <dgm:pt modelId="{D74E07B5-C4D5-4057-A2E0-7D040A153957}" type="pres">
      <dgm:prSet presAssocID="{A5BFD92E-923C-4C1C-AAB0-0F341C0FD9E2}" presName="text_1" presStyleLbl="node1" presStyleIdx="0" presStyleCnt="0">
        <dgm:presLayoutVars>
          <dgm:bulletEnabled val="1"/>
        </dgm:presLayoutVars>
      </dgm:prSet>
      <dgm:spPr/>
    </dgm:pt>
    <dgm:pt modelId="{E2B36711-83AA-42D6-831B-4E2EE4B0FF81}" type="pres">
      <dgm:prSet presAssocID="{90A03DCA-477A-4506-A63A-0C0B939ADA81}" presName="picture_2" presStyleCnt="0"/>
      <dgm:spPr/>
    </dgm:pt>
    <dgm:pt modelId="{3DC40F6A-DD45-44BC-B5D4-F004F265ABE2}" type="pres">
      <dgm:prSet presAssocID="{90A03DCA-477A-4506-A63A-0C0B939ADA81}" presName="pictureRepeatNode" presStyleLbl="alignImgPlace1" presStyleIdx="1" presStyleCnt="4" custScaleX="101768" custScaleY="108625" custLinFactNeighborX="22054" custLinFactNeighborY="86854"/>
      <dgm:spPr/>
    </dgm:pt>
    <dgm:pt modelId="{AE1539A1-F450-41D4-A90D-F0C6B5AE9EE6}" type="pres">
      <dgm:prSet presAssocID="{E16F7345-0FA4-471F-97F0-092C12F573F9}" presName="line_2" presStyleLbl="parChTrans1D1" presStyleIdx="0" presStyleCnt="3" custFlipHor="1" custSzY="130636" custScaleX="17014" custLinFactY="1000000" custLinFactNeighborX="-74398" custLinFactNeighborY="1010833"/>
      <dgm:spPr/>
    </dgm:pt>
    <dgm:pt modelId="{DB33E96B-97A7-484C-AC77-B17041DECFE6}" type="pres">
      <dgm:prSet presAssocID="{E16F7345-0FA4-471F-97F0-092C12F573F9}" presName="textparent_2" presStyleLbl="node1" presStyleIdx="0" presStyleCnt="0"/>
      <dgm:spPr/>
    </dgm:pt>
    <dgm:pt modelId="{28D45568-344A-44DC-AD93-78C0893C83D5}" type="pres">
      <dgm:prSet presAssocID="{E16F7345-0FA4-471F-97F0-092C12F573F9}" presName="text_2" presStyleLbl="revTx" presStyleIdx="0" presStyleCnt="3">
        <dgm:presLayoutVars>
          <dgm:bulletEnabled val="1"/>
        </dgm:presLayoutVars>
      </dgm:prSet>
      <dgm:spPr/>
    </dgm:pt>
    <dgm:pt modelId="{54DF8184-DB9C-495A-8DEF-9A9280FAEF71}" type="pres">
      <dgm:prSet presAssocID="{8D033479-A188-44FB-9231-3B0D9B737D82}" presName="picture_3" presStyleCnt="0"/>
      <dgm:spPr/>
    </dgm:pt>
    <dgm:pt modelId="{A677BF5C-3AAF-499F-8262-3FED41E5B4F4}" type="pres">
      <dgm:prSet presAssocID="{8D033479-A188-44FB-9231-3B0D9B737D82}" presName="pictureRepeatNode" presStyleLbl="alignImgPlace1" presStyleIdx="2" presStyleCnt="4" custScaleX="100335" custScaleY="109235" custLinFactX="-173756" custLinFactNeighborX="-200000" custLinFactNeighborY="54799"/>
      <dgm:spPr/>
    </dgm:pt>
    <dgm:pt modelId="{10010DAD-75B8-4BEB-B92F-1274A42161AE}" type="pres">
      <dgm:prSet presAssocID="{AA0AC1C5-7B4D-4181-AF4E-5CFF308C2862}" presName="line_3" presStyleLbl="parChTrans1D1" presStyleIdx="1" presStyleCnt="3" custFlipVert="0" custFlipHor="0" custSzY="296175" custScaleX="8512" custLinFactNeighborX="-76523" custLinFactNeighborY="35278"/>
      <dgm:spPr/>
    </dgm:pt>
    <dgm:pt modelId="{2054073E-6CCD-4E0D-9282-9C307276C8C5}" type="pres">
      <dgm:prSet presAssocID="{AA0AC1C5-7B4D-4181-AF4E-5CFF308C2862}" presName="textparent_3" presStyleLbl="node1" presStyleIdx="0" presStyleCnt="0"/>
      <dgm:spPr/>
    </dgm:pt>
    <dgm:pt modelId="{D6C8709F-D9AE-4BF6-90DC-036C61D2B572}" type="pres">
      <dgm:prSet presAssocID="{AA0AC1C5-7B4D-4181-AF4E-5CFF308C2862}" presName="text_3" presStyleLbl="revTx" presStyleIdx="1" presStyleCnt="3" custLinFactX="-1600000" custLinFactY="20205" custLinFactNeighborX="-1676773" custLinFactNeighborY="100000">
        <dgm:presLayoutVars>
          <dgm:bulletEnabled val="1"/>
        </dgm:presLayoutVars>
      </dgm:prSet>
      <dgm:spPr/>
    </dgm:pt>
    <dgm:pt modelId="{18EFA971-79CD-4D0B-BF04-C7D23B58D55A}" type="pres">
      <dgm:prSet presAssocID="{4D8C1406-6327-4942-8FB3-299DDB4E0CFE}" presName="picture_4" presStyleCnt="0"/>
      <dgm:spPr/>
    </dgm:pt>
    <dgm:pt modelId="{ADB4451B-300F-4EB5-9CE2-22DEF523C45F}" type="pres">
      <dgm:prSet presAssocID="{4D8C1406-6327-4942-8FB3-299DDB4E0CFE}" presName="pictureRepeatNode" presStyleLbl="alignImgPlace1" presStyleIdx="3" presStyleCnt="4" custScaleX="98603" custScaleY="103845" custLinFactX="-200000" custLinFactY="-100000" custLinFactNeighborX="-222356" custLinFactNeighborY="-121949"/>
      <dgm:spPr/>
    </dgm:pt>
    <dgm:pt modelId="{70624FE7-9FF1-4E9E-9558-0BCF1D1758EE}" type="pres">
      <dgm:prSet presAssocID="{3DF3E756-E835-4E11-A344-A5F7736DDCC6}" presName="line_4" presStyleLbl="parChTrans1D1" presStyleIdx="2" presStyleCnt="3" custFlipVert="1" custSzY="407693" custScaleX="7075" custLinFactY="819056" custLinFactNeighborX="-62652" custLinFactNeighborY="900000"/>
      <dgm:spPr/>
    </dgm:pt>
    <dgm:pt modelId="{F1D00DF7-2E36-46FA-89FE-853EBA4AB480}" type="pres">
      <dgm:prSet presAssocID="{3DF3E756-E835-4E11-A344-A5F7736DDCC6}" presName="textparent_4" presStyleLbl="node1" presStyleIdx="0" presStyleCnt="0"/>
      <dgm:spPr/>
    </dgm:pt>
    <dgm:pt modelId="{74E26E05-E3AF-4B51-B347-3DB82C91815D}" type="pres">
      <dgm:prSet presAssocID="{3DF3E756-E835-4E11-A344-A5F7736DDCC6}" presName="text_4" presStyleLbl="revTx" presStyleIdx="2" presStyleCnt="3" custLinFactX="-200000" custLinFactNeighborX="-239345" custLinFactNeighborY="75244">
        <dgm:presLayoutVars>
          <dgm:bulletEnabled val="1"/>
        </dgm:presLayoutVars>
      </dgm:prSet>
      <dgm:spPr/>
    </dgm:pt>
  </dgm:ptLst>
  <dgm:cxnLst>
    <dgm:cxn modelId="{79515F19-BFE4-4231-8B3D-8FF97958A100}" type="presOf" srcId="{428F9B7C-5149-4D90-920E-53D820213DC7}" destId="{A935E083-25B4-4BFB-A411-6AEC30E53B60}" srcOrd="0" destOrd="0" presId="urn:microsoft.com/office/officeart/2008/layout/CircularPictureCallout"/>
    <dgm:cxn modelId="{51EE332C-A6BE-4200-A995-20325CD2E390}" type="presOf" srcId="{3DF3E756-E835-4E11-A344-A5F7736DDCC6}" destId="{74E26E05-E3AF-4B51-B347-3DB82C91815D}" srcOrd="0" destOrd="0" presId="urn:microsoft.com/office/officeart/2008/layout/CircularPictureCallout"/>
    <dgm:cxn modelId="{F8FC2E30-54EE-4BD5-8C22-63C6BDE941A7}" srcId="{428F9B7C-5149-4D90-920E-53D820213DC7}" destId="{E16F7345-0FA4-471F-97F0-092C12F573F9}" srcOrd="1" destOrd="0" parTransId="{4DCE203E-A6EC-44C8-A66D-9CEC93BCAB5F}" sibTransId="{90A03DCA-477A-4506-A63A-0C0B939ADA81}"/>
    <dgm:cxn modelId="{BC8E0C3A-A6DF-4862-B0F7-9887C2B68250}" type="presOf" srcId="{A5BFD92E-923C-4C1C-AAB0-0F341C0FD9E2}" destId="{D74E07B5-C4D5-4057-A2E0-7D040A153957}" srcOrd="0" destOrd="0" presId="urn:microsoft.com/office/officeart/2008/layout/CircularPictureCallout"/>
    <dgm:cxn modelId="{B5A42F61-3724-484E-A368-68D13535D6A7}" srcId="{428F9B7C-5149-4D90-920E-53D820213DC7}" destId="{3DF3E756-E835-4E11-A344-A5F7736DDCC6}" srcOrd="3" destOrd="0" parTransId="{32CC5895-562B-4E98-ACC1-146BBACDE7CF}" sibTransId="{4D8C1406-6327-4942-8FB3-299DDB4E0CFE}"/>
    <dgm:cxn modelId="{E8303261-6BA5-4A23-B74A-6A64E650DB0F}" type="presOf" srcId="{E16F7345-0FA4-471F-97F0-092C12F573F9}" destId="{28D45568-344A-44DC-AD93-78C0893C83D5}" srcOrd="0" destOrd="0" presId="urn:microsoft.com/office/officeart/2008/layout/CircularPictureCallout"/>
    <dgm:cxn modelId="{40214042-451F-4615-8909-452712DBFEB9}" type="presOf" srcId="{4D8C1406-6327-4942-8FB3-299DDB4E0CFE}" destId="{ADB4451B-300F-4EB5-9CE2-22DEF523C45F}" srcOrd="0" destOrd="0" presId="urn:microsoft.com/office/officeart/2008/layout/CircularPictureCallout"/>
    <dgm:cxn modelId="{9D44286C-A0A1-449A-B0E1-B2E757997C79}" type="presOf" srcId="{AA0AC1C5-7B4D-4181-AF4E-5CFF308C2862}" destId="{D6C8709F-D9AE-4BF6-90DC-036C61D2B572}" srcOrd="0" destOrd="0" presId="urn:microsoft.com/office/officeart/2008/layout/CircularPictureCallout"/>
    <dgm:cxn modelId="{FC145C53-B5C8-4762-B955-90B31AC4B10C}" srcId="{428F9B7C-5149-4D90-920E-53D820213DC7}" destId="{A5BFD92E-923C-4C1C-AAB0-0F341C0FD9E2}" srcOrd="0" destOrd="0" parTransId="{B637E705-D579-48E9-B2E9-082074BF923B}" sibTransId="{CE7F7C4B-C4F0-4728-AB9C-F75E1739559C}"/>
    <dgm:cxn modelId="{89AF9473-377A-4C6B-B296-ED81492376C0}" type="presOf" srcId="{8D033479-A188-44FB-9231-3B0D9B737D82}" destId="{A677BF5C-3AAF-499F-8262-3FED41E5B4F4}" srcOrd="0" destOrd="0" presId="urn:microsoft.com/office/officeart/2008/layout/CircularPictureCallout"/>
    <dgm:cxn modelId="{6D10B285-3AC7-450E-B768-538EC1F4A708}" srcId="{428F9B7C-5149-4D90-920E-53D820213DC7}" destId="{AA0AC1C5-7B4D-4181-AF4E-5CFF308C2862}" srcOrd="2" destOrd="0" parTransId="{936A8782-30B7-4301-AC23-655D8DBD0B7B}" sibTransId="{8D033479-A188-44FB-9231-3B0D9B737D82}"/>
    <dgm:cxn modelId="{F679949D-98F0-4A82-8D87-4DE6FA884071}" type="presOf" srcId="{90A03DCA-477A-4506-A63A-0C0B939ADA81}" destId="{3DC40F6A-DD45-44BC-B5D4-F004F265ABE2}" srcOrd="0" destOrd="0" presId="urn:microsoft.com/office/officeart/2008/layout/CircularPictureCallout"/>
    <dgm:cxn modelId="{1C7B8AFC-FB9E-4659-944B-E4C192A38D93}" type="presOf" srcId="{CE7F7C4B-C4F0-4728-AB9C-F75E1739559C}" destId="{55C21FF5-EE35-43BA-BFD9-C4E530F7F948}" srcOrd="0" destOrd="0" presId="urn:microsoft.com/office/officeart/2008/layout/CircularPictureCallout"/>
    <dgm:cxn modelId="{75ACB38A-7452-40A9-81C5-4D042820D40A}" type="presParOf" srcId="{A935E083-25B4-4BFB-A411-6AEC30E53B60}" destId="{5122DCF4-0EE2-44AE-BE26-8463639F16EB}" srcOrd="0" destOrd="0" presId="urn:microsoft.com/office/officeart/2008/layout/CircularPictureCallout"/>
    <dgm:cxn modelId="{A5CE55AE-8CBC-4A87-B3DE-EDBEED6ED56A}" type="presParOf" srcId="{5122DCF4-0EE2-44AE-BE26-8463639F16EB}" destId="{AA988866-D6B5-44C9-934A-BB42DEB41607}" srcOrd="0" destOrd="0" presId="urn:microsoft.com/office/officeart/2008/layout/CircularPictureCallout"/>
    <dgm:cxn modelId="{D7D01BAE-65AD-434E-B3F3-8AAC20BFCC71}" type="presParOf" srcId="{AA988866-D6B5-44C9-934A-BB42DEB41607}" destId="{55C21FF5-EE35-43BA-BFD9-C4E530F7F948}" srcOrd="0" destOrd="0" presId="urn:microsoft.com/office/officeart/2008/layout/CircularPictureCallout"/>
    <dgm:cxn modelId="{157E3321-65FE-40AE-AB89-B6974FE9C4A9}" type="presParOf" srcId="{5122DCF4-0EE2-44AE-BE26-8463639F16EB}" destId="{D74E07B5-C4D5-4057-A2E0-7D040A153957}" srcOrd="1" destOrd="0" presId="urn:microsoft.com/office/officeart/2008/layout/CircularPictureCallout"/>
    <dgm:cxn modelId="{765E368A-7644-42C7-9E5E-2C124990E95B}" type="presParOf" srcId="{5122DCF4-0EE2-44AE-BE26-8463639F16EB}" destId="{E2B36711-83AA-42D6-831B-4E2EE4B0FF81}" srcOrd="2" destOrd="0" presId="urn:microsoft.com/office/officeart/2008/layout/CircularPictureCallout"/>
    <dgm:cxn modelId="{ECA96ED7-369B-46C2-AD9F-6BA0C3D05B34}" type="presParOf" srcId="{E2B36711-83AA-42D6-831B-4E2EE4B0FF81}" destId="{3DC40F6A-DD45-44BC-B5D4-F004F265ABE2}" srcOrd="0" destOrd="0" presId="urn:microsoft.com/office/officeart/2008/layout/CircularPictureCallout"/>
    <dgm:cxn modelId="{629D8259-4AE0-4EBF-AA90-7CDA3E8FA74E}" type="presParOf" srcId="{5122DCF4-0EE2-44AE-BE26-8463639F16EB}" destId="{AE1539A1-F450-41D4-A90D-F0C6B5AE9EE6}" srcOrd="3" destOrd="0" presId="urn:microsoft.com/office/officeart/2008/layout/CircularPictureCallout"/>
    <dgm:cxn modelId="{3B9EA035-0B4A-45E6-9D8A-9B2274C60E18}" type="presParOf" srcId="{5122DCF4-0EE2-44AE-BE26-8463639F16EB}" destId="{DB33E96B-97A7-484C-AC77-B17041DECFE6}" srcOrd="4" destOrd="0" presId="urn:microsoft.com/office/officeart/2008/layout/CircularPictureCallout"/>
    <dgm:cxn modelId="{9E57EF20-B68C-41B4-B423-A3FE7056F48D}" type="presParOf" srcId="{DB33E96B-97A7-484C-AC77-B17041DECFE6}" destId="{28D45568-344A-44DC-AD93-78C0893C83D5}" srcOrd="0" destOrd="0" presId="urn:microsoft.com/office/officeart/2008/layout/CircularPictureCallout"/>
    <dgm:cxn modelId="{6A2137C5-A527-466F-99BD-1C12FE98AFE8}" type="presParOf" srcId="{5122DCF4-0EE2-44AE-BE26-8463639F16EB}" destId="{54DF8184-DB9C-495A-8DEF-9A9280FAEF71}" srcOrd="5" destOrd="0" presId="urn:microsoft.com/office/officeart/2008/layout/CircularPictureCallout"/>
    <dgm:cxn modelId="{7461E073-AABF-4F9F-A0A0-AFB9FFA6C977}" type="presParOf" srcId="{54DF8184-DB9C-495A-8DEF-9A9280FAEF71}" destId="{A677BF5C-3AAF-499F-8262-3FED41E5B4F4}" srcOrd="0" destOrd="0" presId="urn:microsoft.com/office/officeart/2008/layout/CircularPictureCallout"/>
    <dgm:cxn modelId="{53A1B3E9-2046-4135-B335-80DF28A98A1F}" type="presParOf" srcId="{5122DCF4-0EE2-44AE-BE26-8463639F16EB}" destId="{10010DAD-75B8-4BEB-B92F-1274A42161AE}" srcOrd="6" destOrd="0" presId="urn:microsoft.com/office/officeart/2008/layout/CircularPictureCallout"/>
    <dgm:cxn modelId="{F4320DD4-4277-41C7-9264-9DF4D108414D}" type="presParOf" srcId="{5122DCF4-0EE2-44AE-BE26-8463639F16EB}" destId="{2054073E-6CCD-4E0D-9282-9C307276C8C5}" srcOrd="7" destOrd="0" presId="urn:microsoft.com/office/officeart/2008/layout/CircularPictureCallout"/>
    <dgm:cxn modelId="{4FE15E79-1CEF-4656-8F08-68315C9E9ACB}" type="presParOf" srcId="{2054073E-6CCD-4E0D-9282-9C307276C8C5}" destId="{D6C8709F-D9AE-4BF6-90DC-036C61D2B572}" srcOrd="0" destOrd="0" presId="urn:microsoft.com/office/officeart/2008/layout/CircularPictureCallout"/>
    <dgm:cxn modelId="{A28E27C9-250D-4F6F-AD37-353822114667}" type="presParOf" srcId="{5122DCF4-0EE2-44AE-BE26-8463639F16EB}" destId="{18EFA971-79CD-4D0B-BF04-C7D23B58D55A}" srcOrd="8" destOrd="0" presId="urn:microsoft.com/office/officeart/2008/layout/CircularPictureCallout"/>
    <dgm:cxn modelId="{96F26CE7-FC1D-4248-B97A-B16149EAD5B4}" type="presParOf" srcId="{18EFA971-79CD-4D0B-BF04-C7D23B58D55A}" destId="{ADB4451B-300F-4EB5-9CE2-22DEF523C45F}" srcOrd="0" destOrd="0" presId="urn:microsoft.com/office/officeart/2008/layout/CircularPictureCallout"/>
    <dgm:cxn modelId="{0415B912-5175-4BEE-88BB-ACDB271A7DF1}" type="presParOf" srcId="{5122DCF4-0EE2-44AE-BE26-8463639F16EB}" destId="{70624FE7-9FF1-4E9E-9558-0BCF1D1758EE}" srcOrd="9" destOrd="0" presId="urn:microsoft.com/office/officeart/2008/layout/CircularPictureCallout"/>
    <dgm:cxn modelId="{F6A347F9-C70D-4B53-81F3-AE21D9521DEA}" type="presParOf" srcId="{5122DCF4-0EE2-44AE-BE26-8463639F16EB}" destId="{F1D00DF7-2E36-46FA-89FE-853EBA4AB480}" srcOrd="10" destOrd="0" presId="urn:microsoft.com/office/officeart/2008/layout/CircularPictureCallout"/>
    <dgm:cxn modelId="{DAD4B0E1-8E87-4091-912D-D45F486D1D0B}" type="presParOf" srcId="{F1D00DF7-2E36-46FA-89FE-853EBA4AB480}" destId="{74E26E05-E3AF-4B51-B347-3DB82C91815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FE4BF-7219-4079-9510-D4FEF5FE4E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2076013-5D5B-4DA7-911F-41E125FBAE5A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44D66187-92DC-4BAE-9D06-5DF3466FE4CE}" type="parTrans" cxnId="{A56046E4-0271-4328-A852-C83EE81D9616}">
      <dgm:prSet/>
      <dgm:spPr/>
      <dgm:t>
        <a:bodyPr/>
        <a:lstStyle/>
        <a:p>
          <a:endParaRPr lang="pt-BR"/>
        </a:p>
      </dgm:t>
    </dgm:pt>
    <dgm:pt modelId="{C642D7D2-0A9B-4FAF-8864-A11E6F897527}" type="sibTrans" cxnId="{A56046E4-0271-4328-A852-C83EE81D961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76200"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849420D6-3CC5-4248-B596-28F40215F9B1}" type="pres">
      <dgm:prSet presAssocID="{E03FE4BF-7219-4079-9510-D4FEF5FE4E88}" presName="Name0" presStyleCnt="0">
        <dgm:presLayoutVars>
          <dgm:chMax val="7"/>
          <dgm:chPref val="7"/>
          <dgm:dir/>
        </dgm:presLayoutVars>
      </dgm:prSet>
      <dgm:spPr/>
    </dgm:pt>
    <dgm:pt modelId="{9601C992-FE2D-4624-ADAB-64F9C926C133}" type="pres">
      <dgm:prSet presAssocID="{E03FE4BF-7219-4079-9510-D4FEF5FE4E88}" presName="Name1" presStyleCnt="0"/>
      <dgm:spPr/>
    </dgm:pt>
    <dgm:pt modelId="{BF4F3E35-6010-4B4D-A6EA-0403205784CC}" type="pres">
      <dgm:prSet presAssocID="{C642D7D2-0A9B-4FAF-8864-A11E6F897527}" presName="picture_1" presStyleCnt="0"/>
      <dgm:spPr/>
    </dgm:pt>
    <dgm:pt modelId="{069C45AF-53E7-456E-9AAE-417575D871F9}" type="pres">
      <dgm:prSet presAssocID="{C642D7D2-0A9B-4FAF-8864-A11E6F897527}" presName="pictureRepeatNode" presStyleLbl="alignImgPlace1" presStyleIdx="0" presStyleCnt="1" custScaleX="152082" custScaleY="158565" custLinFactNeighborX="14190" custLinFactNeighborY="14263"/>
      <dgm:spPr/>
    </dgm:pt>
    <dgm:pt modelId="{EF7D0C1C-8FD4-4A4C-BC80-D1A277A3FE3C}" type="pres">
      <dgm:prSet presAssocID="{62076013-5D5B-4DA7-911F-41E125FBAE5A}" presName="text_1" presStyleLbl="node1" presStyleIdx="0" presStyleCnt="0">
        <dgm:presLayoutVars>
          <dgm:bulletEnabled val="1"/>
        </dgm:presLayoutVars>
      </dgm:prSet>
      <dgm:spPr/>
    </dgm:pt>
  </dgm:ptLst>
  <dgm:cxnLst>
    <dgm:cxn modelId="{4FBE6B19-E201-4477-BF74-7FDBC3021615}" type="presOf" srcId="{C642D7D2-0A9B-4FAF-8864-A11E6F897527}" destId="{069C45AF-53E7-456E-9AAE-417575D871F9}" srcOrd="0" destOrd="0" presId="urn:microsoft.com/office/officeart/2008/layout/CircularPictureCallout"/>
    <dgm:cxn modelId="{B6932A62-2033-4DB0-A9E6-DFE41F680FA9}" type="presOf" srcId="{62076013-5D5B-4DA7-911F-41E125FBAE5A}" destId="{EF7D0C1C-8FD4-4A4C-BC80-D1A277A3FE3C}" srcOrd="0" destOrd="0" presId="urn:microsoft.com/office/officeart/2008/layout/CircularPictureCallout"/>
    <dgm:cxn modelId="{A56046E4-0271-4328-A852-C83EE81D9616}" srcId="{E03FE4BF-7219-4079-9510-D4FEF5FE4E88}" destId="{62076013-5D5B-4DA7-911F-41E125FBAE5A}" srcOrd="0" destOrd="0" parTransId="{44D66187-92DC-4BAE-9D06-5DF3466FE4CE}" sibTransId="{C642D7D2-0A9B-4FAF-8864-A11E6F897527}"/>
    <dgm:cxn modelId="{CAB5D8FB-E986-419F-99B8-3C5E57A6CCAE}" type="presOf" srcId="{E03FE4BF-7219-4079-9510-D4FEF5FE4E88}" destId="{849420D6-3CC5-4248-B596-28F40215F9B1}" srcOrd="0" destOrd="0" presId="urn:microsoft.com/office/officeart/2008/layout/CircularPictureCallout"/>
    <dgm:cxn modelId="{2954AE33-A1AA-4176-AF96-6A49A8AB1A93}" type="presParOf" srcId="{849420D6-3CC5-4248-B596-28F40215F9B1}" destId="{9601C992-FE2D-4624-ADAB-64F9C926C133}" srcOrd="0" destOrd="0" presId="urn:microsoft.com/office/officeart/2008/layout/CircularPictureCallout"/>
    <dgm:cxn modelId="{9FD17303-ED92-44A4-865D-F4CCF3087187}" type="presParOf" srcId="{9601C992-FE2D-4624-ADAB-64F9C926C133}" destId="{BF4F3E35-6010-4B4D-A6EA-0403205784CC}" srcOrd="0" destOrd="0" presId="urn:microsoft.com/office/officeart/2008/layout/CircularPictureCallout"/>
    <dgm:cxn modelId="{BFFF6511-18ED-4146-A57F-6E201191D024}" type="presParOf" srcId="{BF4F3E35-6010-4B4D-A6EA-0403205784CC}" destId="{069C45AF-53E7-456E-9AAE-417575D871F9}" srcOrd="0" destOrd="0" presId="urn:microsoft.com/office/officeart/2008/layout/CircularPictureCallout"/>
    <dgm:cxn modelId="{5E2EAF0E-74E1-4CE2-ABDD-1803798D9D4F}" type="presParOf" srcId="{9601C992-FE2D-4624-ADAB-64F9C926C133}" destId="{EF7D0C1C-8FD4-4A4C-BC80-D1A277A3FE3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24FE7-9FF1-4E9E-9558-0BCF1D1758EE}">
      <dsp:nvSpPr>
        <dsp:cNvPr id="0" name=""/>
        <dsp:cNvSpPr/>
      </dsp:nvSpPr>
      <dsp:spPr>
        <a:xfrm flipV="1">
          <a:off x="1385025" y="4112960"/>
          <a:ext cx="244030" cy="407692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10DAD-75B8-4BEB-B92F-1274A42161AE}">
      <dsp:nvSpPr>
        <dsp:cNvPr id="0" name=""/>
        <dsp:cNvSpPr/>
      </dsp:nvSpPr>
      <dsp:spPr>
        <a:xfrm>
          <a:off x="1034071" y="2360152"/>
          <a:ext cx="251485" cy="29617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539A1-F450-41D4-A90D-F0C6B5AE9EE6}">
      <dsp:nvSpPr>
        <dsp:cNvPr id="0" name=""/>
        <dsp:cNvSpPr/>
      </dsp:nvSpPr>
      <dsp:spPr>
        <a:xfrm flipH="1">
          <a:off x="808476" y="1951715"/>
          <a:ext cx="586844" cy="130636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21FF5-EE35-43BA-BFD9-C4E530F7F948}">
      <dsp:nvSpPr>
        <dsp:cNvPr id="0" name=""/>
        <dsp:cNvSpPr/>
      </dsp:nvSpPr>
      <dsp:spPr>
        <a:xfrm>
          <a:off x="5089631" y="3275163"/>
          <a:ext cx="1136686" cy="120566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E07B5-C4D5-4057-A2E0-7D040A153957}">
      <dsp:nvSpPr>
        <dsp:cNvPr id="0" name=""/>
        <dsp:cNvSpPr/>
      </dsp:nvSpPr>
      <dsp:spPr>
        <a:xfrm>
          <a:off x="844089" y="2602038"/>
          <a:ext cx="2198685" cy="113369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</a:t>
          </a:r>
        </a:p>
      </dsp:txBody>
      <dsp:txXfrm>
        <a:off x="844089" y="2602038"/>
        <a:ext cx="2198685" cy="1133697"/>
      </dsp:txXfrm>
    </dsp:sp>
    <dsp:sp modelId="{3DC40F6A-DD45-44BC-B5D4-F004F265ABE2}">
      <dsp:nvSpPr>
        <dsp:cNvPr id="0" name=""/>
        <dsp:cNvSpPr/>
      </dsp:nvSpPr>
      <dsp:spPr>
        <a:xfrm>
          <a:off x="5095488" y="1628517"/>
          <a:ext cx="1048855" cy="111952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45568-344A-44DC-AD93-78C0893C83D5}">
      <dsp:nvSpPr>
        <dsp:cNvPr id="0" name=""/>
        <dsp:cNvSpPr/>
      </dsp:nvSpPr>
      <dsp:spPr>
        <a:xfrm>
          <a:off x="5907937" y="777816"/>
          <a:ext cx="118866" cy="1030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 </a:t>
          </a:r>
        </a:p>
      </dsp:txBody>
      <dsp:txXfrm>
        <a:off x="5907937" y="777816"/>
        <a:ext cx="118866" cy="1030633"/>
      </dsp:txXfrm>
    </dsp:sp>
    <dsp:sp modelId="{A677BF5C-3AAF-499F-8262-3FED41E5B4F4}">
      <dsp:nvSpPr>
        <dsp:cNvPr id="0" name=""/>
        <dsp:cNvSpPr/>
      </dsp:nvSpPr>
      <dsp:spPr>
        <a:xfrm>
          <a:off x="528816" y="2497410"/>
          <a:ext cx="1034086" cy="1125812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8709F-D9AE-4BF6-90DC-036C61D2B572}">
      <dsp:nvSpPr>
        <dsp:cNvPr id="0" name=""/>
        <dsp:cNvSpPr/>
      </dsp:nvSpPr>
      <dsp:spPr>
        <a:xfrm>
          <a:off x="0" y="3219096"/>
          <a:ext cx="168336" cy="1030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</a:t>
          </a:r>
        </a:p>
      </dsp:txBody>
      <dsp:txXfrm>
        <a:off x="0" y="3219096"/>
        <a:ext cx="168336" cy="1030633"/>
      </dsp:txXfrm>
    </dsp:sp>
    <dsp:sp modelId="{ADB4451B-300F-4EB5-9CE2-22DEF523C45F}">
      <dsp:nvSpPr>
        <dsp:cNvPr id="0" name=""/>
        <dsp:cNvSpPr/>
      </dsp:nvSpPr>
      <dsp:spPr>
        <a:xfrm>
          <a:off x="531558" y="875333"/>
          <a:ext cx="1016235" cy="10702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762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26E05-E3AF-4B51-B347-3DB82C91815D}">
      <dsp:nvSpPr>
        <dsp:cNvPr id="0" name=""/>
        <dsp:cNvSpPr/>
      </dsp:nvSpPr>
      <dsp:spPr>
        <a:xfrm>
          <a:off x="5385703" y="3935814"/>
          <a:ext cx="118866" cy="1030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0" rIns="2476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 </a:t>
          </a:r>
        </a:p>
      </dsp:txBody>
      <dsp:txXfrm>
        <a:off x="5385703" y="3935814"/>
        <a:ext cx="118866" cy="103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45AF-53E7-456E-9AAE-417575D871F9}">
      <dsp:nvSpPr>
        <dsp:cNvPr id="0" name=""/>
        <dsp:cNvSpPr/>
      </dsp:nvSpPr>
      <dsp:spPr>
        <a:xfrm>
          <a:off x="556977" y="629480"/>
          <a:ext cx="2220405" cy="2315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D0C1C-8FD4-4A4C-BC80-D1A277A3FE3C}">
      <dsp:nvSpPr>
        <dsp:cNvPr id="0" name=""/>
        <dsp:cNvSpPr/>
      </dsp:nvSpPr>
      <dsp:spPr>
        <a:xfrm>
          <a:off x="992803" y="1624029"/>
          <a:ext cx="934403" cy="4818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 </a:t>
          </a:r>
        </a:p>
      </dsp:txBody>
      <dsp:txXfrm>
        <a:off x="992803" y="1624029"/>
        <a:ext cx="934403" cy="48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1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86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28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5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58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04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7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5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87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1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435F-5510-4FEE-BB37-D7BB31E56D6F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5367-EE71-4B7C-AF8F-23E598A9D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0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jpg"/><Relationship Id="rId7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mjovem@ntc.org.br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3F7ED0F-F78C-4DF3-A05E-F97A088E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084" y="0"/>
            <a:ext cx="11767076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5928F9C-440F-4B58-AF09-5B2CC76A9229}"/>
              </a:ext>
            </a:extLst>
          </p:cNvPr>
          <p:cNvSpPr/>
          <p:nvPr/>
        </p:nvSpPr>
        <p:spPr>
          <a:xfrm rot="5400000">
            <a:off x="5307810" y="1664498"/>
            <a:ext cx="1185863" cy="648652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45CB6E-F12E-4BFE-9DF5-B6D3C830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317" y="3957637"/>
            <a:ext cx="2371725" cy="2071688"/>
          </a:xfrm>
        </p:spPr>
        <p:txBody>
          <a:bodyPr>
            <a:normAutofit/>
          </a:bodyPr>
          <a:lstStyle/>
          <a:p>
            <a: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Cordia New" panose="020B0502040204020203" pitchFamily="34" charset="-34"/>
              </a:rPr>
              <a:t>RELATÓRIO ATIVIDADES  </a:t>
            </a:r>
            <a:b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Cordia New" panose="020B0502040204020203" pitchFamily="34" charset="-34"/>
              </a:rPr>
            </a:br>
            <a:r>
              <a:rPr lang="pt-BR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Cordia New" panose="020B0502040204020203" pitchFamily="34" charset="-34"/>
              </a:rPr>
              <a:t>- 2018 -</a:t>
            </a:r>
            <a:b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DEE171-B8EF-4BB8-A063-73A1BD606CAA}"/>
              </a:ext>
            </a:extLst>
          </p:cNvPr>
          <p:cNvCxnSpPr>
            <a:cxnSpLocks/>
          </p:cNvCxnSpPr>
          <p:nvPr/>
        </p:nvCxnSpPr>
        <p:spPr>
          <a:xfrm>
            <a:off x="4686300" y="4393410"/>
            <a:ext cx="0" cy="1014413"/>
          </a:xfrm>
          <a:prstGeom prst="line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4943A56A-8121-4CC1-B4C5-CB0B3566CC31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5" y="4682014"/>
            <a:ext cx="1757363" cy="51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as">
            <a:extLst>
              <a:ext uri="{FF2B5EF4-FFF2-40B4-BE49-F238E27FC236}">
                <a16:creationId xmlns:a16="http://schemas.microsoft.com/office/drawing/2014/main" id="{0426A733-0DEA-4209-B779-9250EE4A944A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4596288"/>
            <a:ext cx="1900238" cy="61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30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15A469F-DA30-418E-9F82-6C878D406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624894"/>
              </p:ext>
            </p:extLst>
          </p:nvPr>
        </p:nvGraphicFramePr>
        <p:xfrm>
          <a:off x="3363339" y="2406670"/>
          <a:ext cx="5534025" cy="336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Social, Redes Sociais, Ãcone, Rede, Instagram, CÃ¢mera">
            <a:extLst>
              <a:ext uri="{FF2B5EF4-FFF2-40B4-BE49-F238E27FC236}">
                <a16:creationId xmlns:a16="http://schemas.microsoft.com/office/drawing/2014/main" id="{8EA829C8-CE66-41BB-B2F6-034BCA739F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77DCA1D-016D-4A22-8D2D-3B011BF47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885">
            <a:off x="-1070144" y="1048429"/>
            <a:ext cx="5305694" cy="530569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E1243A0-0378-4698-9666-176B75B371EB}"/>
              </a:ext>
            </a:extLst>
          </p:cNvPr>
          <p:cNvSpPr/>
          <p:nvPr/>
        </p:nvSpPr>
        <p:spPr>
          <a:xfrm>
            <a:off x="5149193" y="1850447"/>
            <a:ext cx="196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Comunicação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221B874-AFB6-4AD4-A8D1-AE1F9592BF9B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2565FDD-C613-4998-84E4-014DD27A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EVOLUÇÃO NÚCLEOS</a:t>
            </a:r>
          </a:p>
        </p:txBody>
      </p:sp>
      <p:pic>
        <p:nvPicPr>
          <p:cNvPr id="22" name="Imagem 21" descr="as">
            <a:extLst>
              <a:ext uri="{FF2B5EF4-FFF2-40B4-BE49-F238E27FC236}">
                <a16:creationId xmlns:a16="http://schemas.microsoft.com/office/drawing/2014/main" id="{B8849015-6D48-4359-92A8-F72AAC356E9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7DDF3F3-069F-4014-99F0-45D9F3664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888073A6-FDD3-46CB-9FFE-7AC9FED5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4592401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AMPLIAÇÃO DE CONHECIMENTOS E OPORTUNIDADES</a:t>
            </a:r>
          </a:p>
        </p:txBody>
      </p:sp>
      <p:pic>
        <p:nvPicPr>
          <p:cNvPr id="1029" name="Picture 2" descr="Estrada, Asfalto, Reino Unido, Horizonte, DireÃ§Ã£o">
            <a:extLst>
              <a:ext uri="{FF2B5EF4-FFF2-40B4-BE49-F238E27FC236}">
                <a16:creationId xmlns:a16="http://schemas.microsoft.com/office/drawing/2014/main" id="{4F4DD7CA-BCE7-4BE2-894F-D901590BAB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19" y="857261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F2C918-2916-4925-9B1D-4CE4BDA8781C}"/>
              </a:ext>
            </a:extLst>
          </p:cNvPr>
          <p:cNvSpPr txBox="1"/>
          <p:nvPr/>
        </p:nvSpPr>
        <p:spPr>
          <a:xfrm flipH="1">
            <a:off x="422927" y="1840242"/>
            <a:ext cx="376045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18476F"/>
                </a:solidFill>
              </a:rPr>
              <a:t>INSTITUTO COMJOVEM DE DESENVOLVIMENTO MERCADOLÓGICO</a:t>
            </a:r>
          </a:p>
          <a:p>
            <a:pPr algn="just"/>
            <a:r>
              <a:rPr lang="pt-BR" sz="1350" dirty="0"/>
              <a:t>Criado durante o evento CONET &amp; Intersindical realizado em Florianópolis (agosto de 2015), o Instituto Mercadológico tem como objetivo mostrar aos empresários, de uma forma interativa, maneiras de definir prioridades de trabalho, demandas comerciais, conscientização sobre a verdadeira representatividade no mercado e gerenciamento de serviços.</a:t>
            </a:r>
          </a:p>
          <a:p>
            <a:pPr algn="just"/>
            <a:endParaRPr lang="pt-BR" sz="1350" b="1" dirty="0">
              <a:solidFill>
                <a:srgbClr val="18476F"/>
              </a:solidFill>
            </a:endParaRPr>
          </a:p>
          <a:p>
            <a:pPr algn="ctr"/>
            <a:r>
              <a:rPr lang="pt-BR" sz="1350" b="1" dirty="0">
                <a:solidFill>
                  <a:srgbClr val="18476F"/>
                </a:solidFill>
              </a:rPr>
              <a:t>ESPECIALIZAÇÃO</a:t>
            </a:r>
          </a:p>
          <a:p>
            <a:pPr algn="just"/>
            <a:r>
              <a:rPr lang="pt-BR" sz="1350" dirty="0"/>
              <a:t>Curso de pós-graduação em Gestão de Negócios em Transportes oferecido, gratuitamente, pela Fundação Dom Cabral em parceria com a CNT | SEST SENAT | ITL.</a:t>
            </a:r>
          </a:p>
          <a:p>
            <a:endParaRPr lang="pt-BR" sz="1350" dirty="0"/>
          </a:p>
          <a:p>
            <a:endParaRPr lang="pt-BR" sz="1350" dirty="0"/>
          </a:p>
          <a:p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87832E-3209-40EC-ACCD-D358A639065E}"/>
              </a:ext>
            </a:extLst>
          </p:cNvPr>
          <p:cNvSpPr txBox="1"/>
          <p:nvPr/>
        </p:nvSpPr>
        <p:spPr>
          <a:xfrm flipH="1">
            <a:off x="4960622" y="1817418"/>
            <a:ext cx="374902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18476F"/>
                </a:solidFill>
              </a:rPr>
              <a:t>1º WORKSHOP - MEDIA X AT STANFORD UNIVERSITY I CNT</a:t>
            </a:r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pPr algn="just"/>
            <a:endParaRPr lang="pt-BR" sz="1350" dirty="0"/>
          </a:p>
          <a:p>
            <a:pPr algn="just"/>
            <a:endParaRPr lang="pt-BR" sz="1350" dirty="0"/>
          </a:p>
          <a:p>
            <a:pPr algn="just"/>
            <a:r>
              <a:rPr lang="pt-BR" sz="1350" dirty="0"/>
              <a:t>O Workshop Inovar, Capacitar, Avançar, primeiro projeto do Fórum de Inovação do Transporte, evento que ocorreu na sede da CNT (Confederação Nacional do Transporte), em Brasília, e foi produto de uma parceria com a Universidade de Stanford, dos Estados Unidos, por meio do </a:t>
            </a:r>
            <a:r>
              <a:rPr lang="pt-BR" sz="1350" dirty="0" err="1"/>
              <a:t>mediaX</a:t>
            </a:r>
            <a:r>
              <a:rPr lang="pt-BR" sz="1350" dirty="0"/>
              <a:t>, um catalisador de parcerias setoriais e acadêmicas que analisa o impacto das tecnologias sobre a sociedade.</a:t>
            </a:r>
          </a:p>
          <a:p>
            <a:pPr algn="ctr"/>
            <a:endParaRPr lang="pt-BR" sz="1350" dirty="0"/>
          </a:p>
          <a:p>
            <a:endParaRPr lang="pt-BR" sz="135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F0027C5-A506-4B2C-BB3D-23A70D634BFD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6" name="Imagem 15" descr="as">
            <a:extLst>
              <a:ext uri="{FF2B5EF4-FFF2-40B4-BE49-F238E27FC236}">
                <a16:creationId xmlns:a16="http://schemas.microsoft.com/office/drawing/2014/main" id="{9AA4F57C-C33A-4A51-85CB-C8EDEC4F2824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9C7DD4C-9FF7-4678-AE9A-CF9146E2E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  <p:pic>
        <p:nvPicPr>
          <p:cNvPr id="2050" name="Picture 2" descr="Resultado de imagem para 1Âº Workshop Inovar, Capacitar, AvanÃ§ar NTC">
            <a:extLst>
              <a:ext uri="{FF2B5EF4-FFF2-40B4-BE49-F238E27FC236}">
                <a16:creationId xmlns:a16="http://schemas.microsoft.com/office/drawing/2014/main" id="{E6DB74F5-9B11-4E35-813E-3DB58B91F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7091" r="16788" b="19372"/>
          <a:stretch/>
        </p:blipFill>
        <p:spPr bwMode="auto">
          <a:xfrm>
            <a:off x="5593216" y="2400301"/>
            <a:ext cx="2556374" cy="13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4F60183-3326-49EA-93CE-400C58571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07938"/>
            <a:ext cx="2391272" cy="15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A552118-75FD-4C88-812B-664340F1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900113"/>
            <a:ext cx="5001371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250" b="1" dirty="0">
                <a:solidFill>
                  <a:srgbClr val="18476F"/>
                </a:solidFill>
              </a:rPr>
              <a:t>MANUAL PARA ABERTURA E FUNCIONAMENTO DE NÚCLEO REGIONAL</a:t>
            </a:r>
          </a:p>
        </p:txBody>
      </p:sp>
      <p:pic>
        <p:nvPicPr>
          <p:cNvPr id="2050" name="Picture 2" descr="Almofada De Escrita, Envelope, Tabela, Escrever">
            <a:extLst>
              <a:ext uri="{FF2B5EF4-FFF2-40B4-BE49-F238E27FC236}">
                <a16:creationId xmlns:a16="http://schemas.microsoft.com/office/drawing/2014/main" id="{0332DD7B-282E-4AD2-ACAC-F1E22C764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/>
          <a:stretch/>
        </p:blipFill>
        <p:spPr bwMode="auto">
          <a:xfrm>
            <a:off x="8426" y="799414"/>
            <a:ext cx="9144000" cy="5201336"/>
          </a:xfrm>
          <a:prstGeom prst="rect">
            <a:avLst/>
          </a:prstGeom>
          <a:noFill/>
          <a:ln w="3175">
            <a:solidFill>
              <a:srgbClr val="18476F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B319AF-B340-4741-9791-A5B7B996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59">
            <a:off x="6051171" y="2223359"/>
            <a:ext cx="2334646" cy="30483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55C538-157A-40B1-928C-2A2BDCF75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72" y="1471619"/>
            <a:ext cx="3119609" cy="441201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9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99611F-79AB-4488-8012-D01BD23428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" t="627" r="1683"/>
          <a:stretch/>
        </p:blipFill>
        <p:spPr>
          <a:xfrm rot="21440025">
            <a:off x="200313" y="1867223"/>
            <a:ext cx="3416047" cy="4481801"/>
          </a:xfrm>
          <a:prstGeom prst="rect">
            <a:avLst/>
          </a:prstGeom>
          <a:effectLst>
            <a:outerShdw blurRad="292100" dist="38100" sx="102000" sy="102000" algn="l" rotWithShape="0">
              <a:prstClr val="black"/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E7A3C85-471A-4665-85E1-449C2E34EDA3}"/>
              </a:ext>
            </a:extLst>
          </p:cNvPr>
          <p:cNvSpPr/>
          <p:nvPr/>
        </p:nvSpPr>
        <p:spPr>
          <a:xfrm rot="5400000">
            <a:off x="4004370" y="-3219243"/>
            <a:ext cx="1143686" cy="915242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7" name="Imagem 16" descr="as">
            <a:extLst>
              <a:ext uri="{FF2B5EF4-FFF2-40B4-BE49-F238E27FC236}">
                <a16:creationId xmlns:a16="http://schemas.microsoft.com/office/drawing/2014/main" id="{74DA25D3-9B55-4F18-97D7-EEE923399C2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87369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6B55FA-4791-47B6-97D5-A6E61BD09E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57292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457EF9-7A76-4B10-BEBA-20F4EFC74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871"/>
            <a:ext cx="10548187" cy="7029379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6592542-93F3-4461-9036-2A95A8F164BC}"/>
              </a:ext>
            </a:extLst>
          </p:cNvPr>
          <p:cNvSpPr txBox="1"/>
          <p:nvPr/>
        </p:nvSpPr>
        <p:spPr>
          <a:xfrm>
            <a:off x="2085975" y="3593243"/>
            <a:ext cx="4972050" cy="216982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JUNTE-SE A NÓS!</a:t>
            </a:r>
          </a:p>
          <a:p>
            <a:pPr algn="ctr"/>
            <a:endParaRPr lang="pt-BR" sz="1350" b="1" dirty="0">
              <a:solidFill>
                <a:srgbClr val="224281"/>
              </a:solidFill>
            </a:endParaRPr>
          </a:p>
          <a:p>
            <a:pPr algn="ctr"/>
            <a:r>
              <a:rPr lang="pt-BR" sz="1500" b="1" dirty="0">
                <a:solidFill>
                  <a:srgbClr val="224281"/>
                </a:solidFill>
              </a:rPr>
              <a:t>Secretaria COMJOVEM Nacional </a:t>
            </a:r>
          </a:p>
          <a:p>
            <a:pPr algn="ctr"/>
            <a:r>
              <a:rPr lang="pt-BR" sz="1500" dirty="0"/>
              <a:t>Contato: Kamyla – (11</a:t>
            </a:r>
            <a:r>
              <a:rPr lang="pt-BR" sz="1500"/>
              <a:t>) 2632-1529 </a:t>
            </a:r>
            <a:endParaRPr lang="pt-BR" sz="1500" dirty="0"/>
          </a:p>
          <a:p>
            <a:pPr algn="ctr"/>
            <a:r>
              <a:rPr lang="pt-BR" sz="1500" dirty="0"/>
              <a:t>E-mail: </a:t>
            </a:r>
            <a:r>
              <a:rPr lang="pt-BR" sz="1500" dirty="0">
                <a:hlinkClick r:id="rId3"/>
              </a:rPr>
              <a:t>comjovem@ntc.org.br</a:t>
            </a:r>
            <a:endParaRPr lang="pt-BR" sz="1500" dirty="0"/>
          </a:p>
          <a:p>
            <a:pPr algn="ctr"/>
            <a:endParaRPr lang="pt-BR" sz="1350" dirty="0"/>
          </a:p>
          <a:p>
            <a:pPr algn="ctr"/>
            <a:endParaRPr lang="pt-BR" sz="1350" dirty="0"/>
          </a:p>
          <a:p>
            <a:endParaRPr lang="pt-BR" sz="1350" dirty="0"/>
          </a:p>
        </p:txBody>
      </p:sp>
      <p:pic>
        <p:nvPicPr>
          <p:cNvPr id="6" name="Imagem 5" descr="as">
            <a:extLst>
              <a:ext uri="{FF2B5EF4-FFF2-40B4-BE49-F238E27FC236}">
                <a16:creationId xmlns:a16="http://schemas.microsoft.com/office/drawing/2014/main" id="{F0D544E6-FB92-405C-AAD2-28F2A3E6D14A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74" y="5191375"/>
            <a:ext cx="1207293" cy="3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01182D-5DA3-4F99-94DA-388C5760A3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20" y="5232719"/>
            <a:ext cx="1257374" cy="3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E42A28F1-088D-48E6-9F8A-F72174EE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NOSSOS OBJETIVOS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E527E21B-F189-4E4F-B365-9B83A6584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62"/>
          <a:stretch/>
        </p:blipFill>
        <p:spPr>
          <a:xfrm>
            <a:off x="-36940" y="2771780"/>
            <a:ext cx="6530585" cy="3632597"/>
          </a:xfrm>
        </p:spPr>
      </p:pic>
      <p:pic>
        <p:nvPicPr>
          <p:cNvPr id="15" name="Espaço Reservado para Conteúdo 10">
            <a:extLst>
              <a:ext uri="{FF2B5EF4-FFF2-40B4-BE49-F238E27FC236}">
                <a16:creationId xmlns:a16="http://schemas.microsoft.com/office/drawing/2014/main" id="{64471874-2368-4EFE-8B73-DB3CC7C17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14" r="18229"/>
          <a:stretch/>
        </p:blipFill>
        <p:spPr>
          <a:xfrm flipH="1">
            <a:off x="4886324" y="2771780"/>
            <a:ext cx="4257676" cy="363259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F95C9E1-0AF0-464F-8B9F-382C3243DB4F}"/>
              </a:ext>
            </a:extLst>
          </p:cNvPr>
          <p:cNvSpPr/>
          <p:nvPr/>
        </p:nvSpPr>
        <p:spPr>
          <a:xfrm>
            <a:off x="3409828" y="2025838"/>
            <a:ext cx="5757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50" dirty="0">
                <a:solidFill>
                  <a:srgbClr val="18476F"/>
                </a:solidFill>
              </a:rPr>
              <a:t>• Capacitar jovens empresários e executivos para que executem de maneira interdisciplinar uma gestão mais profissionalizada no segmento de transporte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Promover a integração, amizade e união entre os jovens empresários do TRC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Proporcionar estudos de temas que possam auxiliá-los nas suas funções, enriquecendo seus conhecimentos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Incentivar o surgimento de novas lideranças sindicais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Promover networking entre empresas de transporte e entre empresas e fornecedores de transporte, gerando negócios e oportunidades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Buscar soluções e inovações para o TRC, através da inserção ativa dos jovens nas entidades sindicais </a:t>
            </a:r>
            <a:br>
              <a:rPr lang="pt-BR" sz="1350" dirty="0">
                <a:solidFill>
                  <a:srgbClr val="18476F"/>
                </a:solidFill>
              </a:rPr>
            </a:br>
            <a:r>
              <a:rPr lang="pt-BR" sz="1350" dirty="0">
                <a:solidFill>
                  <a:srgbClr val="18476F"/>
                </a:solidFill>
              </a:rPr>
              <a:t>• Motivar os jovens a produzirem artigos e pareceres técnicos de assuntos ligados ao TRC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9C9B07A-9DEF-489C-92CF-3F506788FA0B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7" name="Imagem 16" descr="as">
            <a:extLst>
              <a:ext uri="{FF2B5EF4-FFF2-40B4-BE49-F238E27FC236}">
                <a16:creationId xmlns:a16="http://schemas.microsoft.com/office/drawing/2014/main" id="{A1E109AF-E151-4EBE-9D49-A79AA1423BF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16AACCA-C2E4-42AE-9349-BC364C9F36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1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8DDCD4E-FAE9-4D03-8469-512FB6CDA402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847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52153CA-E2D8-4C9F-8D9F-F4D74FDC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71538"/>
            <a:ext cx="2729659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COORDENAÇÃO 2017 - 2019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FA4EE6C-1ABB-4F85-B8F4-0CCD1D0C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456" y="2370180"/>
            <a:ext cx="3468432" cy="36448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José </a:t>
            </a:r>
            <a:r>
              <a:rPr lang="en-US" sz="1350" dirty="0" err="1">
                <a:solidFill>
                  <a:schemeClr val="bg1"/>
                </a:solidFill>
              </a:rPr>
              <a:t>Hélio</a:t>
            </a:r>
            <a:r>
              <a:rPr lang="en-US" sz="1350" dirty="0">
                <a:solidFill>
                  <a:schemeClr val="bg1"/>
                </a:solidFill>
              </a:rPr>
              <a:t> Fernandes</a:t>
            </a:r>
          </a:p>
          <a:p>
            <a:pPr marL="0" indent="0">
              <a:buNone/>
            </a:pPr>
            <a:r>
              <a:rPr lang="en-US" sz="1350" dirty="0" err="1">
                <a:solidFill>
                  <a:schemeClr val="bg1"/>
                </a:solidFill>
              </a:rPr>
              <a:t>Presidente</a:t>
            </a:r>
            <a:r>
              <a:rPr lang="en-US" sz="1350" dirty="0">
                <a:solidFill>
                  <a:schemeClr val="bg1"/>
                </a:solidFill>
              </a:rPr>
              <a:t> da </a:t>
            </a:r>
            <a:r>
              <a:rPr lang="en-US" sz="1350" dirty="0" err="1">
                <a:solidFill>
                  <a:schemeClr val="bg1"/>
                </a:solidFill>
              </a:rPr>
              <a:t>NTC&amp;Logística</a:t>
            </a:r>
            <a:endParaRPr lang="en-US" sz="135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35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1350" dirty="0">
                <a:solidFill>
                  <a:schemeClr val="bg1"/>
                </a:solidFill>
              </a:rPr>
              <a:t>          Ana carolina Jarrouge</a:t>
            </a:r>
          </a:p>
          <a:p>
            <a:pPr marL="0" indent="0" algn="r">
              <a:buNone/>
            </a:pPr>
            <a:r>
              <a:rPr lang="en-US" sz="1350" dirty="0" err="1">
                <a:solidFill>
                  <a:schemeClr val="bg1"/>
                </a:solidFill>
              </a:rPr>
              <a:t>Coordenadora</a:t>
            </a:r>
            <a:r>
              <a:rPr lang="en-US" sz="1350" dirty="0">
                <a:solidFill>
                  <a:schemeClr val="bg1"/>
                </a:solidFill>
              </a:rPr>
              <a:t> Nacional – São Paulo/SP</a:t>
            </a:r>
          </a:p>
          <a:p>
            <a:pPr marL="0" indent="0">
              <a:buNone/>
            </a:pPr>
            <a:endParaRPr lang="en-US" sz="13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André Martinez De Simone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Vice-</a:t>
            </a:r>
            <a:r>
              <a:rPr lang="en-US" sz="1350" dirty="0" err="1">
                <a:solidFill>
                  <a:schemeClr val="bg1"/>
                </a:solidFill>
              </a:rPr>
              <a:t>Coordenador</a:t>
            </a:r>
            <a:r>
              <a:rPr lang="en-US" sz="1350" dirty="0">
                <a:solidFill>
                  <a:schemeClr val="bg1"/>
                </a:solidFill>
              </a:rPr>
              <a:t> Nacional – Rio de Janeiro/RJ</a:t>
            </a:r>
          </a:p>
          <a:p>
            <a:pPr marL="0" indent="0">
              <a:buNone/>
            </a:pPr>
            <a:endParaRPr lang="en-US" sz="135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1350" dirty="0">
                <a:solidFill>
                  <a:schemeClr val="bg1"/>
                </a:solidFill>
              </a:rPr>
              <a:t>Antonio Carlos Ruyz</a:t>
            </a:r>
          </a:p>
          <a:p>
            <a:pPr marL="0" indent="0" algn="r">
              <a:buNone/>
            </a:pPr>
            <a:r>
              <a:rPr lang="en-US" sz="1350" dirty="0">
                <a:solidFill>
                  <a:schemeClr val="bg1"/>
                </a:solidFill>
              </a:rPr>
              <a:t>Vice-</a:t>
            </a:r>
            <a:r>
              <a:rPr lang="en-US" sz="1350" dirty="0" err="1">
                <a:solidFill>
                  <a:schemeClr val="bg1"/>
                </a:solidFill>
              </a:rPr>
              <a:t>Coordenador</a:t>
            </a:r>
            <a:r>
              <a:rPr lang="en-US" sz="1350" dirty="0">
                <a:solidFill>
                  <a:schemeClr val="bg1"/>
                </a:solidFill>
              </a:rPr>
              <a:t> Nacional – </a:t>
            </a:r>
            <a:r>
              <a:rPr lang="en-US" sz="1350" dirty="0" err="1">
                <a:solidFill>
                  <a:schemeClr val="bg1"/>
                </a:solidFill>
              </a:rPr>
              <a:t>Cascavel</a:t>
            </a:r>
            <a:r>
              <a:rPr lang="en-US" sz="1350" dirty="0">
                <a:solidFill>
                  <a:schemeClr val="bg1"/>
                </a:solidFill>
              </a:rPr>
              <a:t>/PR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A5CB9B-7F07-42EF-8E78-A5FB70F540AE}"/>
              </a:ext>
            </a:extLst>
          </p:cNvPr>
          <p:cNvSpPr txBox="1"/>
          <p:nvPr/>
        </p:nvSpPr>
        <p:spPr>
          <a:xfrm>
            <a:off x="6345653" y="4522184"/>
            <a:ext cx="269044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>
                <a:solidFill>
                  <a:schemeClr val="bg1"/>
                </a:solidFill>
              </a:rPr>
              <a:t>NOSSO PATRONO</a:t>
            </a:r>
          </a:p>
          <a:p>
            <a:pPr algn="ctr"/>
            <a:r>
              <a:rPr lang="pt-BR" sz="1350" dirty="0">
                <a:solidFill>
                  <a:schemeClr val="bg1"/>
                </a:solidFill>
              </a:rPr>
              <a:t>Sr. Flávio </a:t>
            </a:r>
            <a:r>
              <a:rPr lang="pt-BR" sz="1350" dirty="0" err="1">
                <a:solidFill>
                  <a:schemeClr val="bg1"/>
                </a:solidFill>
              </a:rPr>
              <a:t>Benatti</a:t>
            </a:r>
            <a:endParaRPr lang="pt-BR" sz="1350" dirty="0">
              <a:solidFill>
                <a:schemeClr val="bg1"/>
              </a:solidFill>
            </a:endParaRPr>
          </a:p>
          <a:p>
            <a:pPr algn="ctr"/>
            <a:endParaRPr lang="pt-BR" sz="1350" dirty="0">
              <a:solidFill>
                <a:schemeClr val="bg1"/>
              </a:solidFill>
            </a:endParaRPr>
          </a:p>
          <a:p>
            <a:pPr algn="ctr"/>
            <a:r>
              <a:rPr lang="pt-BR" sz="1350" dirty="0">
                <a:solidFill>
                  <a:schemeClr val="bg1"/>
                </a:solidFill>
              </a:rPr>
              <a:t>Patrono – substantivo masculino</a:t>
            </a:r>
          </a:p>
          <a:p>
            <a:pPr algn="ctr"/>
            <a:r>
              <a:rPr lang="pt-BR" sz="1350" dirty="0">
                <a:solidFill>
                  <a:schemeClr val="bg1"/>
                </a:solidFill>
              </a:rPr>
              <a:t>1. O que luta e/ou defende uma causa, ideia etc.; protetor.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86F63C1-0D6F-4815-B068-215888450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036612"/>
              </p:ext>
            </p:extLst>
          </p:nvPr>
        </p:nvGraphicFramePr>
        <p:xfrm>
          <a:off x="-252719" y="1271587"/>
          <a:ext cx="6870893" cy="496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936BE0E-2101-4C80-8DD8-A1196FAB2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820347"/>
              </p:ext>
            </p:extLst>
          </p:nvPr>
        </p:nvGraphicFramePr>
        <p:xfrm>
          <a:off x="5943426" y="1514474"/>
          <a:ext cx="2920011" cy="315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Imagem 10" descr="as">
            <a:extLst>
              <a:ext uri="{FF2B5EF4-FFF2-40B4-BE49-F238E27FC236}">
                <a16:creationId xmlns:a16="http://schemas.microsoft.com/office/drawing/2014/main" id="{84133C82-706A-4FEA-B5E7-8F0BFAAB10FE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6" y="211819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98B4E15-D44D-4AEA-A193-9D3709E8A2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29" y="6226520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70D499AE-7985-4842-912D-0BF29ACE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16" y="1351071"/>
            <a:ext cx="5865329" cy="428416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D264B1A-00D6-4991-A744-B02274AB4099}"/>
              </a:ext>
            </a:extLst>
          </p:cNvPr>
          <p:cNvCxnSpPr/>
          <p:nvPr/>
        </p:nvCxnSpPr>
        <p:spPr>
          <a:xfrm flipH="1">
            <a:off x="3300751" y="3976575"/>
            <a:ext cx="50800" cy="635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3" name="Gráfico 52" descr="Bandeira">
            <a:extLst>
              <a:ext uri="{FF2B5EF4-FFF2-40B4-BE49-F238E27FC236}">
                <a16:creationId xmlns:a16="http://schemas.microsoft.com/office/drawing/2014/main" id="{DC4A2C5C-0365-4C6B-943C-4E298A2FD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1621" y="3154865"/>
            <a:ext cx="577324" cy="577324"/>
          </a:xfrm>
          <a:prstGeom prst="rect">
            <a:avLst/>
          </a:prstGeom>
        </p:spPr>
      </p:pic>
      <p:pic>
        <p:nvPicPr>
          <p:cNvPr id="54" name="Gráfico 53" descr="Bandeira">
            <a:extLst>
              <a:ext uri="{FF2B5EF4-FFF2-40B4-BE49-F238E27FC236}">
                <a16:creationId xmlns:a16="http://schemas.microsoft.com/office/drawing/2014/main" id="{D794A903-BD78-42DC-BB3F-7C4ADCDEA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796" y="4145844"/>
            <a:ext cx="577324" cy="577324"/>
          </a:xfrm>
          <a:prstGeom prst="rect">
            <a:avLst/>
          </a:prstGeom>
        </p:spPr>
      </p:pic>
      <p:pic>
        <p:nvPicPr>
          <p:cNvPr id="55" name="Gráfico 54" descr="Bandeira">
            <a:extLst>
              <a:ext uri="{FF2B5EF4-FFF2-40B4-BE49-F238E27FC236}">
                <a16:creationId xmlns:a16="http://schemas.microsoft.com/office/drawing/2014/main" id="{4166F904-CE82-44B2-9386-E837F185A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8581" y="3908519"/>
            <a:ext cx="577324" cy="577324"/>
          </a:xfrm>
          <a:prstGeom prst="rect">
            <a:avLst/>
          </a:prstGeom>
        </p:spPr>
      </p:pic>
      <p:pic>
        <p:nvPicPr>
          <p:cNvPr id="56" name="Gráfico 55" descr="Bandeira">
            <a:extLst>
              <a:ext uri="{FF2B5EF4-FFF2-40B4-BE49-F238E27FC236}">
                <a16:creationId xmlns:a16="http://schemas.microsoft.com/office/drawing/2014/main" id="{C02895A3-D8FE-4EF8-88DD-92F9400FE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672" y="3628796"/>
            <a:ext cx="577324" cy="577324"/>
          </a:xfrm>
          <a:prstGeom prst="rect">
            <a:avLst/>
          </a:prstGeom>
        </p:spPr>
      </p:pic>
      <p:pic>
        <p:nvPicPr>
          <p:cNvPr id="57" name="Gráfico 56" descr="Bandeira">
            <a:extLst>
              <a:ext uri="{FF2B5EF4-FFF2-40B4-BE49-F238E27FC236}">
                <a16:creationId xmlns:a16="http://schemas.microsoft.com/office/drawing/2014/main" id="{3164E110-45AC-4A96-B6CC-38E98B2E6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5475" y="2993936"/>
            <a:ext cx="577324" cy="577324"/>
          </a:xfrm>
          <a:prstGeom prst="rect">
            <a:avLst/>
          </a:prstGeom>
        </p:spPr>
      </p:pic>
      <p:pic>
        <p:nvPicPr>
          <p:cNvPr id="58" name="Gráfico 57" descr="Bandeira">
            <a:extLst>
              <a:ext uri="{FF2B5EF4-FFF2-40B4-BE49-F238E27FC236}">
                <a16:creationId xmlns:a16="http://schemas.microsoft.com/office/drawing/2014/main" id="{62EC9D7C-F4AD-44F2-A50D-B4E25A84C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7697" y="3343417"/>
            <a:ext cx="577324" cy="577324"/>
          </a:xfrm>
          <a:prstGeom prst="rect">
            <a:avLst/>
          </a:prstGeom>
        </p:spPr>
      </p:pic>
      <p:pic>
        <p:nvPicPr>
          <p:cNvPr id="59" name="Gráfico 58" descr="Bandeira">
            <a:extLst>
              <a:ext uri="{FF2B5EF4-FFF2-40B4-BE49-F238E27FC236}">
                <a16:creationId xmlns:a16="http://schemas.microsoft.com/office/drawing/2014/main" id="{23D54A9C-A28A-4877-897E-A1803D737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258" y="2400005"/>
            <a:ext cx="577324" cy="577324"/>
          </a:xfrm>
          <a:prstGeom prst="rect">
            <a:avLst/>
          </a:prstGeom>
        </p:spPr>
      </p:pic>
      <p:pic>
        <p:nvPicPr>
          <p:cNvPr id="60" name="Gráfico 59" descr="Bandeira">
            <a:extLst>
              <a:ext uri="{FF2B5EF4-FFF2-40B4-BE49-F238E27FC236}">
                <a16:creationId xmlns:a16="http://schemas.microsoft.com/office/drawing/2014/main" id="{93A25E6F-464D-46DD-A078-01EDE3ED8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53375" y="1706422"/>
            <a:ext cx="577324" cy="577324"/>
          </a:xfrm>
          <a:prstGeom prst="rect">
            <a:avLst/>
          </a:prstGeom>
        </p:spPr>
      </p:pic>
      <p:pic>
        <p:nvPicPr>
          <p:cNvPr id="61" name="Gráfico 60" descr="Bandeira">
            <a:extLst>
              <a:ext uri="{FF2B5EF4-FFF2-40B4-BE49-F238E27FC236}">
                <a16:creationId xmlns:a16="http://schemas.microsoft.com/office/drawing/2014/main" id="{80AC7C8E-7E54-49DC-8939-04493AC44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8131" y="3390303"/>
            <a:ext cx="577324" cy="577324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EA47D8B0-414E-4DF6-9714-64ABD1E52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72367"/>
              </p:ext>
            </p:extLst>
          </p:nvPr>
        </p:nvGraphicFramePr>
        <p:xfrm>
          <a:off x="4346898" y="4000223"/>
          <a:ext cx="1131980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31980">
                  <a:extLst>
                    <a:ext uri="{9D8B030D-6E8A-4147-A177-3AD203B41FA5}">
                      <a16:colId xmlns:a16="http://schemas.microsoft.com/office/drawing/2014/main" val="196782019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Cascavel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831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Curitiba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539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Maringá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261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Londrina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968661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55F6C98E-C48D-4329-B313-6FDB33A05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33121"/>
              </p:ext>
            </p:extLst>
          </p:nvPr>
        </p:nvGraphicFramePr>
        <p:xfrm>
          <a:off x="5199140" y="5261985"/>
          <a:ext cx="1313793" cy="5562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13793">
                  <a:extLst>
                    <a:ext uri="{9D8B030D-6E8A-4147-A177-3AD203B41FA5}">
                      <a16:colId xmlns:a16="http://schemas.microsoft.com/office/drawing/2014/main" val="208288195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Porto Alegre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476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Uruguaiana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10839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3EE84C73-268F-486F-A1DA-BD04E576A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0596"/>
              </p:ext>
            </p:extLst>
          </p:nvPr>
        </p:nvGraphicFramePr>
        <p:xfrm>
          <a:off x="6719017" y="4659549"/>
          <a:ext cx="1321642" cy="990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21642">
                  <a:extLst>
                    <a:ext uri="{9D8B030D-6E8A-4147-A177-3AD203B41FA5}">
                      <a16:colId xmlns:a16="http://schemas.microsoft.com/office/drawing/2014/main" val="339390264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Joinville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5877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BR" sz="1200" b="0" dirty="0"/>
                        <a:t>Videira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966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pt-BR" sz="1200" b="0" dirty="0"/>
                        <a:t>Sul de Santa Catarina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19171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48789C0B-3C1D-4D49-BFEE-DD1192542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22932"/>
              </p:ext>
            </p:extLst>
          </p:nvPr>
        </p:nvGraphicFramePr>
        <p:xfrm>
          <a:off x="7221121" y="4075331"/>
          <a:ext cx="1195552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5552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Rio de Janeiro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6ED7E99F-60E4-47A9-A3CF-B17D98948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50334"/>
              </p:ext>
            </p:extLst>
          </p:nvPr>
        </p:nvGraphicFramePr>
        <p:xfrm>
          <a:off x="7437137" y="3672114"/>
          <a:ext cx="1195552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5552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Belo Horizonte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1CB7F8A2-09F8-487C-8506-2BD8B0A4C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30731"/>
              </p:ext>
            </p:extLst>
          </p:nvPr>
        </p:nvGraphicFramePr>
        <p:xfrm>
          <a:off x="7793423" y="2777760"/>
          <a:ext cx="1105271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05271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Bahia</a:t>
                      </a:r>
                      <a:endParaRPr lang="pt-BR" sz="1500" b="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F134B37E-79C9-4B38-8D4E-14E63B591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01724"/>
              </p:ext>
            </p:extLst>
          </p:nvPr>
        </p:nvGraphicFramePr>
        <p:xfrm>
          <a:off x="7678631" y="1989410"/>
          <a:ext cx="1195552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5552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Fortaleza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6B94CBF7-A869-407E-B289-F2798C1AD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95118"/>
              </p:ext>
            </p:extLst>
          </p:nvPr>
        </p:nvGraphicFramePr>
        <p:xfrm>
          <a:off x="6673457" y="1543295"/>
          <a:ext cx="1195552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5552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Belém</a:t>
                      </a:r>
                      <a:endParaRPr lang="pt-BR" sz="1500" b="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84021356-9390-4444-A0CE-29787C12D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41335"/>
              </p:ext>
            </p:extLst>
          </p:nvPr>
        </p:nvGraphicFramePr>
        <p:xfrm>
          <a:off x="7581668" y="3257325"/>
          <a:ext cx="1195552" cy="2514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95552">
                  <a:extLst>
                    <a:ext uri="{9D8B030D-6E8A-4147-A177-3AD203B41FA5}">
                      <a16:colId xmlns:a16="http://schemas.microsoft.com/office/drawing/2014/main" val="387478597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Espírito Santo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95277"/>
                  </a:ext>
                </a:extLst>
              </a:tr>
            </a:tbl>
          </a:graphicData>
        </a:graphic>
      </p:graphicFrame>
      <p:pic>
        <p:nvPicPr>
          <p:cNvPr id="63" name="Gráfico 62" descr="Poste de sinalização">
            <a:extLst>
              <a:ext uri="{FF2B5EF4-FFF2-40B4-BE49-F238E27FC236}">
                <a16:creationId xmlns:a16="http://schemas.microsoft.com/office/drawing/2014/main" id="{41E88952-6D61-4502-AB5B-1D1DB3DE0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26268">
            <a:off x="-259581" y="1884946"/>
            <a:ext cx="3366511" cy="3216421"/>
          </a:xfrm>
          <a:prstGeom prst="rect">
            <a:avLst/>
          </a:prstGeom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0A7A17B4-CD24-4CFB-80A3-3EB1369289AD}"/>
              </a:ext>
            </a:extLst>
          </p:cNvPr>
          <p:cNvSpPr txBox="1"/>
          <p:nvPr/>
        </p:nvSpPr>
        <p:spPr>
          <a:xfrm rot="21326268">
            <a:off x="396607" y="2638711"/>
            <a:ext cx="9332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24 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NÚCLEOS</a:t>
            </a:r>
          </a:p>
        </p:txBody>
      </p:sp>
      <p:pic>
        <p:nvPicPr>
          <p:cNvPr id="69" name="Gráfico 68" descr="Poste de sinalização">
            <a:extLst>
              <a:ext uri="{FF2B5EF4-FFF2-40B4-BE49-F238E27FC236}">
                <a16:creationId xmlns:a16="http://schemas.microsoft.com/office/drawing/2014/main" id="{37432096-60C2-4864-9E95-2546349C34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67823"/>
          <a:stretch/>
        </p:blipFill>
        <p:spPr>
          <a:xfrm rot="10526268">
            <a:off x="-125705" y="4291513"/>
            <a:ext cx="3366511" cy="1711751"/>
          </a:xfrm>
          <a:prstGeom prst="rect">
            <a:avLst/>
          </a:prstGeom>
        </p:spPr>
      </p:pic>
      <p:pic>
        <p:nvPicPr>
          <p:cNvPr id="70" name="Gráfico 69" descr="Poste de sinalização">
            <a:extLst>
              <a:ext uri="{FF2B5EF4-FFF2-40B4-BE49-F238E27FC236}">
                <a16:creationId xmlns:a16="http://schemas.microsoft.com/office/drawing/2014/main" id="{5A80A6A4-9067-40EA-81A9-25A05442E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4180" t="31388" b="25018"/>
          <a:stretch/>
        </p:blipFill>
        <p:spPr>
          <a:xfrm rot="21326268">
            <a:off x="2185619" y="2780686"/>
            <a:ext cx="1205878" cy="1402135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CE26CEB1-4ED2-4346-B2F2-320C5337E86A}"/>
              </a:ext>
            </a:extLst>
          </p:cNvPr>
          <p:cNvSpPr txBox="1"/>
          <p:nvPr/>
        </p:nvSpPr>
        <p:spPr>
          <a:xfrm rot="21326268">
            <a:off x="1476043" y="3348045"/>
            <a:ext cx="1409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280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PARTICIPANTES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42D9B9-1208-44B5-A649-33A88DA12F5E}"/>
              </a:ext>
            </a:extLst>
          </p:cNvPr>
          <p:cNvSpPr txBox="1"/>
          <p:nvPr/>
        </p:nvSpPr>
        <p:spPr>
          <a:xfrm>
            <a:off x="671898" y="1306290"/>
            <a:ext cx="225704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COMPOSIÇÃO</a:t>
            </a:r>
            <a:endParaRPr lang="pt-BR" sz="2100" b="1" dirty="0">
              <a:solidFill>
                <a:srgbClr val="18476F"/>
              </a:solidFill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F1E4FDA-F75F-48BB-80B0-7119D90AF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00043"/>
              </p:ext>
            </p:extLst>
          </p:nvPr>
        </p:nvGraphicFramePr>
        <p:xfrm>
          <a:off x="2866887" y="3336401"/>
          <a:ext cx="1321642" cy="2446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21642">
                  <a:extLst>
                    <a:ext uri="{9D8B030D-6E8A-4147-A177-3AD203B41FA5}">
                      <a16:colId xmlns:a16="http://schemas.microsoft.com/office/drawing/2014/main" val="1838504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São Paulo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753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ABC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40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Sorocaba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9154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Santos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7854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Porto Ferreira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815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pt-BR" sz="1200" b="0" dirty="0"/>
                        <a:t>São José do Rio Preto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361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Araraquara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32739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Campinas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6681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pt-BR" sz="1200" b="0" dirty="0"/>
                        <a:t>Vale do Paraíba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81717"/>
                  </a:ext>
                </a:extLst>
              </a:tr>
            </a:tbl>
          </a:graphicData>
        </a:graphic>
      </p:graphicFrame>
      <p:pic>
        <p:nvPicPr>
          <p:cNvPr id="46" name="Gráfico 45" descr="Bandeira">
            <a:extLst>
              <a:ext uri="{FF2B5EF4-FFF2-40B4-BE49-F238E27FC236}">
                <a16:creationId xmlns:a16="http://schemas.microsoft.com/office/drawing/2014/main" id="{2F0C6E6F-7165-413B-A3FA-EC46B8162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9935" y="1681387"/>
            <a:ext cx="577324" cy="5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4CC2DE54-DB67-4AC2-858A-043868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METAS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E79FF6D-3998-4331-91A3-F3E3E818C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>
          <a:xfrm flipH="1">
            <a:off x="0" y="857254"/>
            <a:ext cx="9144000" cy="5143501"/>
          </a:xfr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75A7671-E745-49D2-A424-C600579B9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04250"/>
              </p:ext>
            </p:extLst>
          </p:nvPr>
        </p:nvGraphicFramePr>
        <p:xfrm>
          <a:off x="312901" y="2058187"/>
          <a:ext cx="5002055" cy="35310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03350">
                  <a:extLst>
                    <a:ext uri="{9D8B030D-6E8A-4147-A177-3AD203B41FA5}">
                      <a16:colId xmlns:a16="http://schemas.microsoft.com/office/drawing/2014/main" val="1081382486"/>
                    </a:ext>
                  </a:extLst>
                </a:gridCol>
                <a:gridCol w="1181964">
                  <a:extLst>
                    <a:ext uri="{9D8B030D-6E8A-4147-A177-3AD203B41FA5}">
                      <a16:colId xmlns:a16="http://schemas.microsoft.com/office/drawing/2014/main" val="2651546335"/>
                    </a:ext>
                  </a:extLst>
                </a:gridCol>
                <a:gridCol w="2316741">
                  <a:extLst>
                    <a:ext uri="{9D8B030D-6E8A-4147-A177-3AD203B41FA5}">
                      <a16:colId xmlns:a16="http://schemas.microsoft.com/office/drawing/2014/main" val="2601304957"/>
                    </a:ext>
                  </a:extLst>
                </a:gridCol>
              </a:tblGrid>
              <a:tr h="328625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PONTOS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PONTOS EXTRAS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2931211"/>
                  </a:ext>
                </a:extLst>
              </a:tr>
              <a:tr h="369295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20 horas de reunião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05 pontos a cada 5 horas extras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99144311"/>
                  </a:ext>
                </a:extLst>
              </a:tr>
              <a:tr h="369295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02 visitas técnicas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02 pontos a cada visita extra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87763854"/>
                  </a:ext>
                </a:extLst>
              </a:tr>
              <a:tr h="575094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01 artigo técnico (2 </a:t>
                      </a:r>
                      <a:r>
                        <a:rPr lang="pt-BR" sz="1000" dirty="0" err="1"/>
                        <a:t>págs</a:t>
                      </a:r>
                      <a:r>
                        <a:rPr lang="pt-BR" sz="1000" dirty="0"/>
                        <a:t>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05 pontos para cada artigo extra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2868073"/>
                  </a:ext>
                </a:extLst>
              </a:tr>
              <a:tr h="369295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01 ação social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05 pontos a cada ação extra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32661142"/>
                  </a:ext>
                </a:extLst>
              </a:tr>
              <a:tr h="575094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01 evento compartilhado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02 pontos a cada evento compartilhado extra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43892074"/>
                  </a:ext>
                </a:extLst>
              </a:tr>
              <a:tr h="575094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Não obrigatório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Workshop ou seminário acima de 4 horas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3590922"/>
                  </a:ext>
                </a:extLst>
              </a:tr>
              <a:tr h="369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Não obrigatório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Workshop ou seminários extras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8068090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D8809D1B-C61C-447A-8F5F-F6960CBBC224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5" name="Imagem 14" descr="as">
            <a:extLst>
              <a:ext uri="{FF2B5EF4-FFF2-40B4-BE49-F238E27FC236}">
                <a16:creationId xmlns:a16="http://schemas.microsoft.com/office/drawing/2014/main" id="{63366FD8-3287-4C4D-B7F9-A9AD9E88011C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C9EFFF3-5EF6-447E-A2E8-210BBE674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179FC5DB-E92A-41A6-9BEB-33006BCD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EVOLUÇÃO NÚCLEOS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959336B-2511-4DE7-B2AB-D2D2B717A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6"/>
          <a:stretch/>
        </p:blipFill>
        <p:spPr>
          <a:xfrm>
            <a:off x="0" y="654016"/>
            <a:ext cx="9144000" cy="5346734"/>
          </a:xfr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7E7F09F-2A73-48F2-A33D-53A6B2839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919772"/>
              </p:ext>
            </p:extLst>
          </p:nvPr>
        </p:nvGraphicFramePr>
        <p:xfrm>
          <a:off x="4107551" y="2020677"/>
          <a:ext cx="4755882" cy="297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3692048-8FBA-4BC9-9DC8-A2B92509C1E1}"/>
              </a:ext>
            </a:extLst>
          </p:cNvPr>
          <p:cNvSpPr txBox="1"/>
          <p:nvPr/>
        </p:nvSpPr>
        <p:spPr>
          <a:xfrm rot="20906842" flipH="1">
            <a:off x="703278" y="2656076"/>
            <a:ext cx="2701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Horas de reunião / Workshops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FE79C10-DC3B-4F04-A5C9-FB671DE562DA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6" name="Imagem 15" descr="as">
            <a:extLst>
              <a:ext uri="{FF2B5EF4-FFF2-40B4-BE49-F238E27FC236}">
                <a16:creationId xmlns:a16="http://schemas.microsoft.com/office/drawing/2014/main" id="{813A5511-D603-46B6-9A14-93CC74A87FB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0CC4CB8-320C-43CB-AB65-625062AF4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E62853D-41CC-4550-83C3-8A769904C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903" flipH="1">
            <a:off x="2537389" y="2533972"/>
            <a:ext cx="958373" cy="119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gÃ³cios, Professional, Trabalho Em Equipe, Corporativa">
            <a:extLst>
              <a:ext uri="{FF2B5EF4-FFF2-40B4-BE49-F238E27FC236}">
                <a16:creationId xmlns:a16="http://schemas.microsoft.com/office/drawing/2014/main" id="{CD1A13BF-9932-42EF-8597-A129FA1DD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8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BE960D-FC34-475A-9FE8-A4435BC41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367156"/>
              </p:ext>
            </p:extLst>
          </p:nvPr>
        </p:nvGraphicFramePr>
        <p:xfrm>
          <a:off x="3669036" y="1912615"/>
          <a:ext cx="5194401" cy="343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BD7A982A-14EC-42A8-A169-E9A366002318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9E3C569-1C70-4D1B-8BD7-D2B36716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EVOLUÇÃO NÚCLEOS</a:t>
            </a:r>
          </a:p>
        </p:txBody>
      </p:sp>
      <p:pic>
        <p:nvPicPr>
          <p:cNvPr id="14" name="Imagem 13" descr="as">
            <a:extLst>
              <a:ext uri="{FF2B5EF4-FFF2-40B4-BE49-F238E27FC236}">
                <a16:creationId xmlns:a16="http://schemas.microsoft.com/office/drawing/2014/main" id="{B7F893A1-F3B3-4088-8F58-60FB01ED485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AAEB46-4FE0-41A9-86B0-62C63A1579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luntÃ¡rio, MÃ£os, Ajuda, Cores, Caridade, Solidariedade">
            <a:extLst>
              <a:ext uri="{FF2B5EF4-FFF2-40B4-BE49-F238E27FC236}">
                <a16:creationId xmlns:a16="http://schemas.microsoft.com/office/drawing/2014/main" id="{24ED99AA-E4EF-416C-A2D5-D5575E270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9"/>
          <a:stretch/>
        </p:blipFill>
        <p:spPr bwMode="auto">
          <a:xfrm>
            <a:off x="0" y="771529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DBE960D-FC34-475A-9FE8-A4435BC41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694517"/>
              </p:ext>
            </p:extLst>
          </p:nvPr>
        </p:nvGraphicFramePr>
        <p:xfrm>
          <a:off x="3526688" y="1925956"/>
          <a:ext cx="5372100" cy="321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B59CC1A9-03CC-483B-A8C9-31465B4DE55B}"/>
              </a:ext>
            </a:extLst>
          </p:cNvPr>
          <p:cNvSpPr/>
          <p:nvPr/>
        </p:nvSpPr>
        <p:spPr>
          <a:xfrm rot="20699378">
            <a:off x="1049041" y="2180931"/>
            <a:ext cx="196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Ações Sociais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F29D177-13EF-4808-961E-BCC92C351BB9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B9F3A7D-A41D-4413-A5CC-1CBAC35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EVOLUÇÃO NÚCLEOS</a:t>
            </a:r>
          </a:p>
        </p:txBody>
      </p:sp>
      <p:pic>
        <p:nvPicPr>
          <p:cNvPr id="15" name="Imagem 14" descr="as">
            <a:extLst>
              <a:ext uri="{FF2B5EF4-FFF2-40B4-BE49-F238E27FC236}">
                <a16:creationId xmlns:a16="http://schemas.microsoft.com/office/drawing/2014/main" id="{2DB53EF9-86D9-463E-8B63-BCD1894137F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EBF4CE5-5C08-4719-BC7F-C77A8C215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4928C7-460C-4ECA-8B85-7E6998D7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8523" flipH="1">
            <a:off x="2248957" y="2651927"/>
            <a:ext cx="875759" cy="10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lado, Tipo, Computador, ComputaÃ§Ã£o, Internet, Laptop">
            <a:extLst>
              <a:ext uri="{FF2B5EF4-FFF2-40B4-BE49-F238E27FC236}">
                <a16:creationId xmlns:a16="http://schemas.microsoft.com/office/drawing/2014/main" id="{ECF066C0-F865-4CD3-98D3-F7588441A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15A469F-DA30-418E-9F82-6C878D406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481639"/>
              </p:ext>
            </p:extLst>
          </p:nvPr>
        </p:nvGraphicFramePr>
        <p:xfrm>
          <a:off x="3373543" y="2071280"/>
          <a:ext cx="5534025" cy="336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3E1243A0-0378-4698-9666-176B75B371EB}"/>
              </a:ext>
            </a:extLst>
          </p:cNvPr>
          <p:cNvSpPr/>
          <p:nvPr/>
        </p:nvSpPr>
        <p:spPr>
          <a:xfrm rot="20699378">
            <a:off x="960545" y="4289146"/>
            <a:ext cx="1962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parajita" panose="020B0502040204020203" pitchFamily="18" charset="0"/>
                <a:cs typeface="Aparajita" panose="020B0502040204020203" pitchFamily="18" charset="0"/>
              </a:rPr>
              <a:t>Artigos Técnicos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AE7FA19-7EBB-42B0-8760-D5F2888F8491}"/>
              </a:ext>
            </a:extLst>
          </p:cNvPr>
          <p:cNvSpPr/>
          <p:nvPr/>
        </p:nvSpPr>
        <p:spPr>
          <a:xfrm rot="5400000">
            <a:off x="4074456" y="-3275038"/>
            <a:ext cx="1009383" cy="91582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outerShdw sx="1000" sy="1000" algn="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8F4DE96-465E-43A2-AD5C-9DB9187B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6" y="814388"/>
            <a:ext cx="3053387" cy="986522"/>
          </a:xfr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700" b="1" dirty="0">
                <a:solidFill>
                  <a:srgbClr val="18476F"/>
                </a:solidFill>
              </a:rPr>
              <a:t>EVOLUÇÃO NÚCLEOS</a:t>
            </a:r>
          </a:p>
        </p:txBody>
      </p:sp>
      <p:pic>
        <p:nvPicPr>
          <p:cNvPr id="17" name="Imagem 16" descr="as">
            <a:extLst>
              <a:ext uri="{FF2B5EF4-FFF2-40B4-BE49-F238E27FC236}">
                <a16:creationId xmlns:a16="http://schemas.microsoft.com/office/drawing/2014/main" id="{E191E2F6-15EC-4757-9704-6E5337888FC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19" y="1044507"/>
            <a:ext cx="1626814" cy="53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D4DFCED-4629-4DE8-A2A9-4FBC7AF171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10" y="1114430"/>
            <a:ext cx="1813594" cy="48839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09FCD03-BE3D-4347-BDDE-9825D08BD7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7196">
            <a:off x="1860010" y="2556283"/>
            <a:ext cx="821456" cy="20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2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451</Words>
  <Application>Microsoft Office PowerPoint</Application>
  <PresentationFormat>Apresentação na tela (4:3)</PresentationFormat>
  <Paragraphs>114</Paragraphs>
  <Slides>13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Aparajita</vt:lpstr>
      <vt:lpstr>Arial</vt:lpstr>
      <vt:lpstr>Calibri</vt:lpstr>
      <vt:lpstr>Calibri Light</vt:lpstr>
      <vt:lpstr>Cordia New</vt:lpstr>
      <vt:lpstr>Franklin Gothic Book</vt:lpstr>
      <vt:lpstr>Tema do Office</vt:lpstr>
      <vt:lpstr>RELATÓRIO ATIVIDADES   - 2018 - </vt:lpstr>
      <vt:lpstr>NOSSOS OBJETIVOS</vt:lpstr>
      <vt:lpstr>COORDENAÇÃO 2017 - 2019</vt:lpstr>
      <vt:lpstr>Apresentação do PowerPoint</vt:lpstr>
      <vt:lpstr>METAS 2018</vt:lpstr>
      <vt:lpstr>EVOLUÇÃO NÚCLEOS</vt:lpstr>
      <vt:lpstr>EVOLUÇÃO NÚCLEOS</vt:lpstr>
      <vt:lpstr>EVOLUÇÃO NÚCLEOS</vt:lpstr>
      <vt:lpstr>EVOLUÇÃO NÚCLEOS</vt:lpstr>
      <vt:lpstr>EVOLUÇÃO NÚCLEOS</vt:lpstr>
      <vt:lpstr>AMPLIAÇÃO DE CONHECIMENTOS E OPORTUNIDADES</vt:lpstr>
      <vt:lpstr>MANUAL PARA ABERTURA E FUNCIONAMENTO DE NÚCLEO REGIONAL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ATIVIDADES   - 2018 -</dc:title>
  <dc:creator>Comjovem | NTC</dc:creator>
  <cp:lastModifiedBy>Dimas Araujo</cp:lastModifiedBy>
  <cp:revision>56</cp:revision>
  <dcterms:created xsi:type="dcterms:W3CDTF">2018-11-14T18:53:00Z</dcterms:created>
  <dcterms:modified xsi:type="dcterms:W3CDTF">2018-11-29T19:04:34Z</dcterms:modified>
</cp:coreProperties>
</file>